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73" r:id="rId6"/>
    <p:sldId id="260" r:id="rId7"/>
    <p:sldId id="278" r:id="rId8"/>
    <p:sldId id="282" r:id="rId9"/>
    <p:sldId id="283" r:id="rId10"/>
    <p:sldId id="281" r:id="rId11"/>
    <p:sldId id="279" r:id="rId12"/>
    <p:sldId id="267" r:id="rId13"/>
    <p:sldId id="277" r:id="rId14"/>
    <p:sldId id="276" r:id="rId15"/>
    <p:sldId id="268" r:id="rId16"/>
  </p:sldIdLst>
  <p:sldSz cx="18288000" cy="10287000"/>
  <p:notesSz cx="6858000" cy="9144000"/>
  <p:embeddedFontLst>
    <p:embeddedFont>
      <p:font typeface="NanumGothic" panose="020D0604000000000000" pitchFamily="34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anum Gothic Ultra-Bold" panose="020D0604000000000000" pitchFamily="34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6EB"/>
    <a:srgbClr val="A780FC"/>
    <a:srgbClr val="7CD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08E917-87F0-464F-8B64-509A0E31A4A2}" v="83" dt="2024-03-11T04:44:10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58" autoAdjust="0"/>
    <p:restoredTop sz="94645" autoAdjust="0"/>
  </p:normalViewPr>
  <p:slideViewPr>
    <p:cSldViewPr>
      <p:cViewPr varScale="1">
        <p:scale>
          <a:sx n="108" d="100"/>
          <a:sy n="108" d="100"/>
        </p:scale>
        <p:origin x="80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7.svg"/><Relationship Id="rId7" Type="http://schemas.openxmlformats.org/officeDocument/2006/relationships/image" Target="../media/image12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1.sv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svg"/><Relationship Id="rId7" Type="http://schemas.openxmlformats.org/officeDocument/2006/relationships/image" Target="../media/image1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3.svg"/><Relationship Id="rId7" Type="http://schemas.openxmlformats.org/officeDocument/2006/relationships/image" Target="../media/image1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.svg"/><Relationship Id="rId7" Type="http://schemas.openxmlformats.org/officeDocument/2006/relationships/image" Target="../media/image33.sv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29.svg"/><Relationship Id="rId5" Type="http://schemas.openxmlformats.org/officeDocument/2006/relationships/image" Target="../media/image35.svg"/><Relationship Id="rId10" Type="http://schemas.openxmlformats.org/officeDocument/2006/relationships/image" Target="../media/image28.png"/><Relationship Id="rId4" Type="http://schemas.openxmlformats.org/officeDocument/2006/relationships/image" Target="../media/image34.png"/><Relationship Id="rId9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5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07467" y="6723258"/>
            <a:ext cx="6351833" cy="2298209"/>
          </a:xfrm>
          <a:custGeom>
            <a:avLst/>
            <a:gdLst/>
            <a:ahLst/>
            <a:cxnLst/>
            <a:rect l="l" t="t" r="r" b="b"/>
            <a:pathLst>
              <a:path w="6351833" h="2298209">
                <a:moveTo>
                  <a:pt x="0" y="0"/>
                </a:moveTo>
                <a:lnTo>
                  <a:pt x="6351833" y="0"/>
                </a:lnTo>
                <a:lnTo>
                  <a:pt x="6351833" y="2298209"/>
                </a:lnTo>
                <a:lnTo>
                  <a:pt x="0" y="2298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7675098"/>
            <a:ext cx="5320703" cy="1925127"/>
          </a:xfrm>
          <a:custGeom>
            <a:avLst/>
            <a:gdLst/>
            <a:ahLst/>
            <a:cxnLst/>
            <a:rect l="l" t="t" r="r" b="b"/>
            <a:pathLst>
              <a:path w="5320703" h="1925127">
                <a:moveTo>
                  <a:pt x="0" y="0"/>
                </a:moveTo>
                <a:lnTo>
                  <a:pt x="5320703" y="0"/>
                </a:lnTo>
                <a:lnTo>
                  <a:pt x="5320703" y="1925127"/>
                </a:lnTo>
                <a:lnTo>
                  <a:pt x="0" y="19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838200" y="4668395"/>
            <a:ext cx="14778947" cy="8706143"/>
          </a:xfrm>
          <a:custGeom>
            <a:avLst/>
            <a:gdLst/>
            <a:ahLst/>
            <a:cxnLst/>
            <a:rect l="l" t="t" r="r" b="b"/>
            <a:pathLst>
              <a:path w="14778947" h="8706143">
                <a:moveTo>
                  <a:pt x="0" y="0"/>
                </a:moveTo>
                <a:lnTo>
                  <a:pt x="14778947" y="0"/>
                </a:lnTo>
                <a:lnTo>
                  <a:pt x="14778947" y="8706143"/>
                </a:lnTo>
                <a:lnTo>
                  <a:pt x="0" y="87061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3511270" y="3086425"/>
            <a:ext cx="11265461" cy="997824"/>
            <a:chOff x="0" y="0"/>
            <a:chExt cx="15020615" cy="133043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5020615" cy="1330432"/>
              <a:chOff x="0" y="0"/>
              <a:chExt cx="12460419" cy="110366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461690" cy="1103666"/>
              </a:xfrm>
              <a:custGeom>
                <a:avLst/>
                <a:gdLst/>
                <a:ahLst/>
                <a:cxnLst/>
                <a:rect l="l" t="t" r="r" b="b"/>
                <a:pathLst>
                  <a:path w="12461690" h="1103666">
                    <a:moveTo>
                      <a:pt x="11907969" y="1103666"/>
                    </a:moveTo>
                    <a:lnTo>
                      <a:pt x="553720" y="1103666"/>
                    </a:lnTo>
                    <a:cubicBezTo>
                      <a:pt x="247650" y="1103666"/>
                      <a:pt x="0" y="856576"/>
                      <a:pt x="0" y="552466"/>
                    </a:cubicBezTo>
                    <a:cubicBezTo>
                      <a:pt x="0" y="247089"/>
                      <a:pt x="247650" y="0"/>
                      <a:pt x="553720" y="0"/>
                    </a:cubicBezTo>
                    <a:lnTo>
                      <a:pt x="11907969" y="0"/>
                    </a:lnTo>
                    <a:cubicBezTo>
                      <a:pt x="12214040" y="0"/>
                      <a:pt x="12461690" y="247089"/>
                      <a:pt x="12461690" y="552466"/>
                    </a:cubicBezTo>
                    <a:cubicBezTo>
                      <a:pt x="12460419" y="856576"/>
                      <a:pt x="12212769" y="1103666"/>
                      <a:pt x="11907969" y="110366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89189" y="284216"/>
              <a:ext cx="14242237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Nanum Gothic Ultra-Bold"/>
                </a:rPr>
                <a:t>A dating web-application for college students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1075" y="6143328"/>
            <a:ext cx="3112073" cy="1438573"/>
            <a:chOff x="0" y="-36714"/>
            <a:chExt cx="819641" cy="3788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9641" cy="321733"/>
            </a:xfrm>
            <a:custGeom>
              <a:avLst/>
              <a:gdLst/>
              <a:ahLst/>
              <a:cxnLst/>
              <a:rect l="l" t="t" r="r" b="b"/>
              <a:pathLst>
                <a:path w="819641" h="321733">
                  <a:moveTo>
                    <a:pt x="616441" y="0"/>
                  </a:moveTo>
                  <a:cubicBezTo>
                    <a:pt x="728665" y="0"/>
                    <a:pt x="819641" y="72022"/>
                    <a:pt x="819641" y="160867"/>
                  </a:cubicBezTo>
                  <a:cubicBezTo>
                    <a:pt x="819641" y="249711"/>
                    <a:pt x="728665" y="321733"/>
                    <a:pt x="616441" y="321733"/>
                  </a:cubicBezTo>
                  <a:lnTo>
                    <a:pt x="203200" y="321733"/>
                  </a:lnTo>
                  <a:cubicBezTo>
                    <a:pt x="90976" y="321733"/>
                    <a:pt x="0" y="249711"/>
                    <a:pt x="0" y="160867"/>
                  </a:cubicBezTo>
                  <a:cubicBezTo>
                    <a:pt x="0" y="72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6714"/>
              <a:ext cx="819641" cy="37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Nanum Gothic Ultra-Bold"/>
                  <a:ea typeface="Nanum Gothic Ultra-Bold"/>
                </a:rPr>
                <a:t>20212127 </a:t>
              </a:r>
              <a:r>
                <a:rPr lang="en-US" sz="2499" dirty="0" err="1">
                  <a:solidFill>
                    <a:srgbClr val="000000"/>
                  </a:solidFill>
                  <a:latin typeface="Nanum Gothic Ultra-Bold"/>
                  <a:ea typeface="Nanum Gothic Ultra-Bold"/>
                </a:rPr>
                <a:t>이재민</a:t>
              </a:r>
              <a:endParaRPr lang="en-US" sz="2499" dirty="0">
                <a:solidFill>
                  <a:srgbClr val="000000"/>
                </a:solidFill>
                <a:latin typeface="Nanum Gothic Ultra-Bold"/>
                <a:ea typeface="Nanum Gothic Ultra-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09308" y="1309976"/>
            <a:ext cx="14069385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ea typeface="Nanum Gothic Ultra-Bold"/>
              </a:rPr>
              <a:t>대학생을 위한 데이트 웹・앱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898806" y="4533899"/>
            <a:ext cx="3112073" cy="1438573"/>
            <a:chOff x="0" y="-35423"/>
            <a:chExt cx="819641" cy="3788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9641" cy="321733"/>
            </a:xfrm>
            <a:custGeom>
              <a:avLst/>
              <a:gdLst/>
              <a:ahLst/>
              <a:cxnLst/>
              <a:rect l="l" t="t" r="r" b="b"/>
              <a:pathLst>
                <a:path w="819641" h="321733">
                  <a:moveTo>
                    <a:pt x="616441" y="0"/>
                  </a:moveTo>
                  <a:cubicBezTo>
                    <a:pt x="728665" y="0"/>
                    <a:pt x="819641" y="72022"/>
                    <a:pt x="819641" y="160867"/>
                  </a:cubicBezTo>
                  <a:cubicBezTo>
                    <a:pt x="819641" y="249711"/>
                    <a:pt x="728665" y="321733"/>
                    <a:pt x="616441" y="321733"/>
                  </a:cubicBezTo>
                  <a:lnTo>
                    <a:pt x="203200" y="321733"/>
                  </a:lnTo>
                  <a:cubicBezTo>
                    <a:pt x="90976" y="321733"/>
                    <a:pt x="0" y="249711"/>
                    <a:pt x="0" y="160867"/>
                  </a:cubicBezTo>
                  <a:cubicBezTo>
                    <a:pt x="0" y="72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5423"/>
              <a:ext cx="819641" cy="37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Nanum Gothic Ultra-Bold"/>
                  <a:ea typeface="Nanum Gothic Ultra-Bold"/>
                </a:rPr>
                <a:t>20191969 김우곤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8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2">
            <a:extLst>
              <a:ext uri="{FF2B5EF4-FFF2-40B4-BE49-F238E27FC236}">
                <a16:creationId xmlns:a16="http://schemas.microsoft.com/office/drawing/2014/main" id="{60DF5A7A-AA90-21F7-9EB7-1A87FF6D9272}"/>
              </a:ext>
            </a:extLst>
          </p:cNvPr>
          <p:cNvSpPr/>
          <p:nvPr/>
        </p:nvSpPr>
        <p:spPr>
          <a:xfrm>
            <a:off x="8229600" y="969517"/>
            <a:ext cx="9727503" cy="8347966"/>
          </a:xfrm>
          <a:custGeom>
            <a:avLst/>
            <a:gdLst/>
            <a:ahLst/>
            <a:cxnLst/>
            <a:rect l="l" t="t" r="r" b="b"/>
            <a:pathLst>
              <a:path w="2595860" h="2227720">
                <a:moveTo>
                  <a:pt x="0" y="0"/>
                </a:moveTo>
                <a:lnTo>
                  <a:pt x="2595860" y="0"/>
                </a:lnTo>
                <a:lnTo>
                  <a:pt x="2595860" y="2227720"/>
                </a:lnTo>
                <a:lnTo>
                  <a:pt x="0" y="222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BECF70-7F30-ABB8-46EE-3F0A9AF40096}"/>
              </a:ext>
            </a:extLst>
          </p:cNvPr>
          <p:cNvSpPr/>
          <p:nvPr/>
        </p:nvSpPr>
        <p:spPr>
          <a:xfrm>
            <a:off x="1905000" y="7277100"/>
            <a:ext cx="2066167" cy="1828800"/>
          </a:xfrm>
          <a:prstGeom prst="rect">
            <a:avLst/>
          </a:prstGeom>
          <a:solidFill>
            <a:srgbClr val="A780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629091" y="4702242"/>
            <a:ext cx="813673" cy="677568"/>
          </a:xfrm>
          <a:custGeom>
            <a:avLst/>
            <a:gdLst/>
            <a:ahLst/>
            <a:cxnLst/>
            <a:rect l="l" t="t" r="r" b="b"/>
            <a:pathLst>
              <a:path w="813673" h="677568">
                <a:moveTo>
                  <a:pt x="0" y="0"/>
                </a:moveTo>
                <a:lnTo>
                  <a:pt x="813674" y="0"/>
                </a:lnTo>
                <a:lnTo>
                  <a:pt x="813674" y="677568"/>
                </a:lnTo>
                <a:lnTo>
                  <a:pt x="0" y="6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4629091" y="3335584"/>
            <a:ext cx="813673" cy="677568"/>
          </a:xfrm>
          <a:custGeom>
            <a:avLst/>
            <a:gdLst/>
            <a:ahLst/>
            <a:cxnLst/>
            <a:rect l="l" t="t" r="r" b="b"/>
            <a:pathLst>
              <a:path w="813673" h="677568">
                <a:moveTo>
                  <a:pt x="0" y="0"/>
                </a:moveTo>
                <a:lnTo>
                  <a:pt x="813673" y="0"/>
                </a:lnTo>
                <a:lnTo>
                  <a:pt x="813673" y="677568"/>
                </a:lnTo>
                <a:lnTo>
                  <a:pt x="0" y="677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5442764" y="2637132"/>
            <a:ext cx="813673" cy="677568"/>
          </a:xfrm>
          <a:custGeom>
            <a:avLst/>
            <a:gdLst/>
            <a:ahLst/>
            <a:cxnLst/>
            <a:rect l="l" t="t" r="r" b="b"/>
            <a:pathLst>
              <a:path w="813673" h="677568">
                <a:moveTo>
                  <a:pt x="0" y="0"/>
                </a:moveTo>
                <a:lnTo>
                  <a:pt x="813674" y="0"/>
                </a:lnTo>
                <a:lnTo>
                  <a:pt x="813674" y="677568"/>
                </a:lnTo>
                <a:lnTo>
                  <a:pt x="0" y="6775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5442764" y="4013152"/>
            <a:ext cx="813673" cy="677568"/>
          </a:xfrm>
          <a:custGeom>
            <a:avLst/>
            <a:gdLst/>
            <a:ahLst/>
            <a:cxnLst/>
            <a:rect l="l" t="t" r="r" b="b"/>
            <a:pathLst>
              <a:path w="813673" h="677568">
                <a:moveTo>
                  <a:pt x="0" y="0"/>
                </a:moveTo>
                <a:lnTo>
                  <a:pt x="813673" y="0"/>
                </a:lnTo>
                <a:lnTo>
                  <a:pt x="813673" y="677568"/>
                </a:lnTo>
                <a:lnTo>
                  <a:pt x="0" y="677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BB68C484-C92D-21F0-2068-9D5E2622FC2A}"/>
              </a:ext>
            </a:extLst>
          </p:cNvPr>
          <p:cNvSpPr txBox="1"/>
          <p:nvPr/>
        </p:nvSpPr>
        <p:spPr>
          <a:xfrm>
            <a:off x="1306752" y="3557588"/>
            <a:ext cx="6354795" cy="369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Aft>
                <a:spcPts val="1800"/>
              </a:spcAft>
            </a:pPr>
            <a:r>
              <a:rPr lang="ko-KR" altLang="en-US" sz="6999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추진전략</a:t>
            </a:r>
            <a:endParaRPr lang="en-US" altLang="ko-KR" sz="6999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spcAft>
                <a:spcPts val="1800"/>
              </a:spcAft>
            </a:pPr>
            <a:r>
              <a:rPr lang="ko-KR" altLang="en-US" sz="6999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및</a:t>
            </a:r>
            <a:endParaRPr lang="en-US" altLang="ko-KR" sz="6999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spcAft>
                <a:spcPts val="1800"/>
              </a:spcAft>
            </a:pPr>
            <a:r>
              <a:rPr lang="ko-KR" altLang="en-US" sz="6999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추진방법</a:t>
            </a:r>
            <a:endParaRPr lang="en-US" sz="6999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5145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6A2CAEF8-AA5F-D7BE-9B01-878B1E620FE6}"/>
              </a:ext>
            </a:extLst>
          </p:cNvPr>
          <p:cNvGrpSpPr/>
          <p:nvPr/>
        </p:nvGrpSpPr>
        <p:grpSpPr>
          <a:xfrm>
            <a:off x="1066798" y="3680240"/>
            <a:ext cx="4513754" cy="4006897"/>
            <a:chOff x="914399" y="4175038"/>
            <a:chExt cx="4513754" cy="4006897"/>
          </a:xfrm>
        </p:grpSpPr>
        <p:pic>
          <p:nvPicPr>
            <p:cNvPr id="29" name="그림 28" descr="텍스트, 스크린샷, 멀티미디어, 디스플레이이(가) 표시된 사진&#10;&#10;자동 생성된 설명">
              <a:extLst>
                <a:ext uri="{FF2B5EF4-FFF2-40B4-BE49-F238E27FC236}">
                  <a16:creationId xmlns:a16="http://schemas.microsoft.com/office/drawing/2014/main" id="{770F69EC-83E4-8076-66DD-589503046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" y="4175038"/>
              <a:ext cx="4513754" cy="3797096"/>
            </a:xfrm>
            <a:prstGeom prst="rect">
              <a:avLst/>
            </a:prstGeom>
          </p:spPr>
        </p:pic>
        <p:sp>
          <p:nvSpPr>
            <p:cNvPr id="37" name="TextBox 3">
              <a:extLst>
                <a:ext uri="{FF2B5EF4-FFF2-40B4-BE49-F238E27FC236}">
                  <a16:creationId xmlns:a16="http://schemas.microsoft.com/office/drawing/2014/main" id="{9D3BCFB2-3331-B4AD-620A-9BB6B667AC33}"/>
                </a:ext>
              </a:extLst>
            </p:cNvPr>
            <p:cNvSpPr txBox="1"/>
            <p:nvPr/>
          </p:nvSpPr>
          <p:spPr>
            <a:xfrm>
              <a:off x="1877820" y="7762333"/>
              <a:ext cx="2586913" cy="419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ea typeface="Nanum Gothic Ultra-Bold"/>
                </a:rPr>
                <a:t>Front-End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F279318-DA87-C73A-A4E0-099B0465807B}"/>
              </a:ext>
            </a:extLst>
          </p:cNvPr>
          <p:cNvGrpSpPr/>
          <p:nvPr/>
        </p:nvGrpSpPr>
        <p:grpSpPr>
          <a:xfrm>
            <a:off x="8043344" y="3975464"/>
            <a:ext cx="3213576" cy="3715137"/>
            <a:chOff x="7890945" y="4470262"/>
            <a:chExt cx="3213576" cy="3715137"/>
          </a:xfrm>
        </p:grpSpPr>
        <p:pic>
          <p:nvPicPr>
            <p:cNvPr id="31" name="그림 3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AC3DB9D-7AFE-D3E0-525A-8E9B0F32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0945" y="4470262"/>
              <a:ext cx="3213576" cy="3213576"/>
            </a:xfrm>
            <a:prstGeom prst="rect">
              <a:avLst/>
            </a:prstGeom>
          </p:spPr>
        </p:pic>
        <p:sp>
          <p:nvSpPr>
            <p:cNvPr id="39" name="TextBox 3">
              <a:extLst>
                <a:ext uri="{FF2B5EF4-FFF2-40B4-BE49-F238E27FC236}">
                  <a16:creationId xmlns:a16="http://schemas.microsoft.com/office/drawing/2014/main" id="{810A6DA7-8515-470A-ACF5-B3BF41A8598F}"/>
                </a:ext>
              </a:extLst>
            </p:cNvPr>
            <p:cNvSpPr txBox="1"/>
            <p:nvPr/>
          </p:nvSpPr>
          <p:spPr>
            <a:xfrm>
              <a:off x="8204276" y="7765797"/>
              <a:ext cx="2586913" cy="419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ea typeface="Nanum Gothic Ultra-Bold"/>
                </a:rPr>
                <a:t>Server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DA27F2C-BADB-1F00-CC27-EECA35D109E9}"/>
              </a:ext>
            </a:extLst>
          </p:cNvPr>
          <p:cNvGrpSpPr/>
          <p:nvPr/>
        </p:nvGrpSpPr>
        <p:grpSpPr>
          <a:xfrm>
            <a:off x="13719711" y="3910947"/>
            <a:ext cx="3036690" cy="3750701"/>
            <a:chOff x="13792200" y="2117201"/>
            <a:chExt cx="3036690" cy="3750701"/>
          </a:xfrm>
        </p:grpSpPr>
        <p:pic>
          <p:nvPicPr>
            <p:cNvPr id="33" name="그림 3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C0C8011-6B5A-0582-2501-E620A6396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2200" y="2117201"/>
              <a:ext cx="3036690" cy="3036690"/>
            </a:xfrm>
            <a:prstGeom prst="rect">
              <a:avLst/>
            </a:prstGeom>
          </p:spPr>
        </p:pic>
        <p:sp>
          <p:nvSpPr>
            <p:cNvPr id="40" name="TextBox 3">
              <a:extLst>
                <a:ext uri="{FF2B5EF4-FFF2-40B4-BE49-F238E27FC236}">
                  <a16:creationId xmlns:a16="http://schemas.microsoft.com/office/drawing/2014/main" id="{4C2400FE-61CF-8287-F99F-9BF0D2236348}"/>
                </a:ext>
              </a:extLst>
            </p:cNvPr>
            <p:cNvSpPr txBox="1"/>
            <p:nvPr/>
          </p:nvSpPr>
          <p:spPr>
            <a:xfrm>
              <a:off x="14017088" y="5448300"/>
              <a:ext cx="2586913" cy="419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ea typeface="Nanum Gothic Ultra-Bold"/>
                </a:rPr>
                <a:t>Database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4678BD3-7E7D-451D-FBDD-967286841DF3}"/>
              </a:ext>
            </a:extLst>
          </p:cNvPr>
          <p:cNvGrpSpPr/>
          <p:nvPr/>
        </p:nvGrpSpPr>
        <p:grpSpPr>
          <a:xfrm>
            <a:off x="5580552" y="5258302"/>
            <a:ext cx="2209800" cy="609600"/>
            <a:chOff x="5428153" y="5753100"/>
            <a:chExt cx="2209800" cy="609600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80F88785-6CD9-8CEE-7C10-33176BEDCBE0}"/>
                </a:ext>
              </a:extLst>
            </p:cNvPr>
            <p:cNvCxnSpPr>
              <a:cxnSpLocks/>
            </p:cNvCxnSpPr>
            <p:nvPr/>
          </p:nvCxnSpPr>
          <p:spPr>
            <a:xfrm>
              <a:off x="5428153" y="5753100"/>
              <a:ext cx="2209800" cy="0"/>
            </a:xfrm>
            <a:prstGeom prst="straightConnector1">
              <a:avLst/>
            </a:prstGeom>
            <a:ln w="825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9E4C2DF6-85B1-A39C-F3BF-4522927D3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8153" y="6362700"/>
              <a:ext cx="2209800" cy="0"/>
            </a:xfrm>
            <a:prstGeom prst="straightConnector1">
              <a:avLst/>
            </a:prstGeom>
            <a:ln w="825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8C507C2-EA4D-B534-14E9-A03782158B3D}"/>
              </a:ext>
            </a:extLst>
          </p:cNvPr>
          <p:cNvSpPr/>
          <p:nvPr/>
        </p:nvSpPr>
        <p:spPr>
          <a:xfrm>
            <a:off x="1219199" y="3429502"/>
            <a:ext cx="4191000" cy="4724400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A9645D6-08A7-E192-11E6-B3EE288601CB}"/>
              </a:ext>
            </a:extLst>
          </p:cNvPr>
          <p:cNvSpPr/>
          <p:nvPr/>
        </p:nvSpPr>
        <p:spPr>
          <a:xfrm>
            <a:off x="838200" y="2896102"/>
            <a:ext cx="16687800" cy="563880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DAD59567-A039-6956-25A8-A03C0462B55B}"/>
              </a:ext>
            </a:extLst>
          </p:cNvPr>
          <p:cNvSpPr txBox="1"/>
          <p:nvPr/>
        </p:nvSpPr>
        <p:spPr>
          <a:xfrm>
            <a:off x="3581399" y="3009900"/>
            <a:ext cx="1371071" cy="419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dirty="0">
                <a:solidFill>
                  <a:srgbClr val="0070C0"/>
                </a:solidFill>
                <a:ea typeface="Nanum Gothic Ultra-Bold"/>
              </a:rPr>
              <a:t>이재민</a:t>
            </a:r>
            <a:endParaRPr lang="en-US" sz="2499" dirty="0">
              <a:solidFill>
                <a:srgbClr val="0070C0"/>
              </a:solidFill>
              <a:ea typeface="Nanum Gothic Ultra-Bold"/>
            </a:endParaRPr>
          </a:p>
        </p:txBody>
      </p:sp>
      <p:sp>
        <p:nvSpPr>
          <p:cNvPr id="63" name="TextBox 3">
            <a:extLst>
              <a:ext uri="{FF2B5EF4-FFF2-40B4-BE49-F238E27FC236}">
                <a16:creationId xmlns:a16="http://schemas.microsoft.com/office/drawing/2014/main" id="{19B301B9-2662-78BC-7060-CED0DA0DB789}"/>
              </a:ext>
            </a:extLst>
          </p:cNvPr>
          <p:cNvSpPr txBox="1"/>
          <p:nvPr/>
        </p:nvSpPr>
        <p:spPr>
          <a:xfrm>
            <a:off x="15468599" y="2476500"/>
            <a:ext cx="1371071" cy="419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dirty="0">
                <a:solidFill>
                  <a:schemeClr val="accent6">
                    <a:lumMod val="75000"/>
                  </a:schemeClr>
                </a:solidFill>
                <a:ea typeface="Nanum Gothic Ultra-Bold"/>
              </a:rPr>
              <a:t>김우곤</a:t>
            </a:r>
            <a:endParaRPr lang="en-US" sz="2499" dirty="0">
              <a:solidFill>
                <a:schemeClr val="accent6">
                  <a:lumMod val="75000"/>
                </a:schemeClr>
              </a:solidFill>
              <a:ea typeface="Nanum Gothic Ultra-Bold"/>
            </a:endParaRPr>
          </a:p>
        </p:txBody>
      </p:sp>
      <p:sp>
        <p:nvSpPr>
          <p:cNvPr id="64" name="TextBox 2">
            <a:extLst>
              <a:ext uri="{FF2B5EF4-FFF2-40B4-BE49-F238E27FC236}">
                <a16:creationId xmlns:a16="http://schemas.microsoft.com/office/drawing/2014/main" id="{EA45D48F-D3FB-1BC3-FAFE-121B7DA8DA53}"/>
              </a:ext>
            </a:extLst>
          </p:cNvPr>
          <p:cNvSpPr txBox="1"/>
          <p:nvPr/>
        </p:nvSpPr>
        <p:spPr>
          <a:xfrm>
            <a:off x="533400" y="979079"/>
            <a:ext cx="17221200" cy="1040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ko-KR" altLang="en-US" sz="6999" dirty="0">
                <a:ea typeface="Nanum Gothic Ultra-Bold"/>
              </a:rPr>
              <a:t>역할 분담</a:t>
            </a:r>
            <a:endParaRPr lang="en-US" sz="6999" dirty="0">
              <a:ea typeface="Nanum Gothic Ultra-Bold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BCBCDF1-3D4D-39CA-DA00-642618345237}"/>
              </a:ext>
            </a:extLst>
          </p:cNvPr>
          <p:cNvGrpSpPr/>
          <p:nvPr/>
        </p:nvGrpSpPr>
        <p:grpSpPr>
          <a:xfrm>
            <a:off x="11339558" y="5258302"/>
            <a:ext cx="2209800" cy="609600"/>
            <a:chOff x="5428153" y="5753100"/>
            <a:chExt cx="2209800" cy="609600"/>
          </a:xfrm>
        </p:grpSpPr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1BC9CACF-B628-2129-9AF7-45A1126E644F}"/>
                </a:ext>
              </a:extLst>
            </p:cNvPr>
            <p:cNvCxnSpPr>
              <a:cxnSpLocks/>
            </p:cNvCxnSpPr>
            <p:nvPr/>
          </p:nvCxnSpPr>
          <p:spPr>
            <a:xfrm>
              <a:off x="5428153" y="5753100"/>
              <a:ext cx="2209800" cy="0"/>
            </a:xfrm>
            <a:prstGeom prst="straightConnector1">
              <a:avLst/>
            </a:prstGeom>
            <a:ln w="825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12525C15-CD82-3CB7-09D9-E14BD18CB1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8153" y="6362700"/>
              <a:ext cx="2209800" cy="0"/>
            </a:xfrm>
            <a:prstGeom prst="straightConnector1">
              <a:avLst/>
            </a:prstGeom>
            <a:ln w="825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6100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BE8391CD-9BAF-4A25-A651-7336D4CD9F1B}"/>
              </a:ext>
            </a:extLst>
          </p:cNvPr>
          <p:cNvGrpSpPr/>
          <p:nvPr/>
        </p:nvGrpSpPr>
        <p:grpSpPr>
          <a:xfrm>
            <a:off x="7238999" y="6103152"/>
            <a:ext cx="2586913" cy="2164548"/>
            <a:chOff x="0" y="-533124"/>
            <a:chExt cx="4066701" cy="3402731"/>
          </a:xfrm>
        </p:grpSpPr>
        <p:sp>
          <p:nvSpPr>
            <p:cNvPr id="21" name="TextBox 3">
              <a:extLst>
                <a:ext uri="{FF2B5EF4-FFF2-40B4-BE49-F238E27FC236}">
                  <a16:creationId xmlns:a16="http://schemas.microsoft.com/office/drawing/2014/main" id="{38CC821E-2D71-00FF-A953-297D14E77CBD}"/>
                </a:ext>
              </a:extLst>
            </p:cNvPr>
            <p:cNvSpPr txBox="1"/>
            <p:nvPr/>
          </p:nvSpPr>
          <p:spPr>
            <a:xfrm>
              <a:off x="0" y="2207360"/>
              <a:ext cx="4066701" cy="662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ea typeface="Nanum Gothic Ultra-Bold"/>
                </a:rPr>
                <a:t>Figma</a:t>
              </a:r>
            </a:p>
          </p:txBody>
        </p:sp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B4C000E8-7E6F-DED2-8E68-28BC7C2864FE}"/>
                </a:ext>
              </a:extLst>
            </p:cNvPr>
            <p:cNvSpPr/>
            <p:nvPr/>
          </p:nvSpPr>
          <p:spPr>
            <a:xfrm>
              <a:off x="720558" y="-533124"/>
              <a:ext cx="2625585" cy="2625584"/>
            </a:xfrm>
            <a:custGeom>
              <a:avLst/>
              <a:gdLst/>
              <a:ahLst/>
              <a:cxnLst/>
              <a:rect l="l" t="t" r="r" b="b"/>
              <a:pathLst>
                <a:path w="1466590" h="1295932">
                  <a:moveTo>
                    <a:pt x="0" y="0"/>
                  </a:moveTo>
                  <a:lnTo>
                    <a:pt x="1466590" y="0"/>
                  </a:lnTo>
                  <a:lnTo>
                    <a:pt x="1466590" y="1295932"/>
                  </a:lnTo>
                  <a:lnTo>
                    <a:pt x="0" y="1295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066800" y="1649917"/>
            <a:ext cx="5193598" cy="104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 dirty="0">
                <a:solidFill>
                  <a:srgbClr val="000000"/>
                </a:solidFill>
                <a:ea typeface="Nanum Gothic Ultra-Bold"/>
              </a:rPr>
              <a:t>Front-end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68200" y="1946294"/>
            <a:ext cx="7191099" cy="266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-</a:t>
            </a:r>
            <a:r>
              <a:rPr lang="ko-KR" altLang="en-US" sz="2499" dirty="0">
                <a:ea typeface="Nanum Gothic Ultra-Bold"/>
              </a:rPr>
              <a:t> 데이터가 변할 때마다 화면을 새로 </a:t>
            </a:r>
            <a:r>
              <a:rPr lang="ko-KR" altLang="en-US" sz="2499" dirty="0" err="1">
                <a:ea typeface="Nanum Gothic Ultra-Bold"/>
              </a:rPr>
              <a:t>띄우는게</a:t>
            </a:r>
            <a:r>
              <a:rPr lang="ko-KR" altLang="en-US" sz="2499" dirty="0">
                <a:ea typeface="Nanum Gothic Ultra-Bold"/>
              </a:rPr>
              <a:t> 아닌 필요한 곳만 업데이트하여 빠른 로딩속도와 반응성이 높은 </a:t>
            </a:r>
            <a:r>
              <a:rPr lang="en-US" altLang="ko-KR" sz="2499" dirty="0">
                <a:ea typeface="Nanum Gothic Ultra-Bold"/>
              </a:rPr>
              <a:t>SPA</a:t>
            </a:r>
            <a:r>
              <a:rPr lang="ko-KR" altLang="en-US" sz="2499" dirty="0">
                <a:ea typeface="Nanum Gothic Ultra-Bold"/>
              </a:rPr>
              <a:t>방식</a:t>
            </a:r>
            <a:endParaRPr lang="en-US" altLang="ko-KR" sz="2499" dirty="0">
              <a:ea typeface="Nanum Gothic Ultra-Bold"/>
            </a:endParaRPr>
          </a:p>
          <a:p>
            <a:pPr>
              <a:lnSpc>
                <a:spcPts val="3499"/>
              </a:lnSpc>
            </a:pPr>
            <a:endParaRPr lang="en-US" altLang="ko-KR" sz="2499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-</a:t>
            </a:r>
            <a:r>
              <a:rPr lang="ko-KR" altLang="en-US" sz="2499" dirty="0">
                <a:ea typeface="Nanum Gothic Ultra-Bold"/>
              </a:rPr>
              <a:t> 컴포넌트 기반 아키텍처를 채택하고 있어 코드 재사용성과 유지보수성을 </a:t>
            </a:r>
            <a:r>
              <a:rPr lang="ko-KR" altLang="en-US" sz="2499" dirty="0" err="1">
                <a:ea typeface="Nanum Gothic Ultra-Bold"/>
              </a:rPr>
              <a:t>높여줌</a:t>
            </a:r>
            <a:endParaRPr lang="en-US" altLang="ko-KR" sz="2499" dirty="0">
              <a:ea typeface="Nanum Gothic Ultra-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09071" y="3695700"/>
            <a:ext cx="5729278" cy="3718822"/>
          </a:xfrm>
          <a:custGeom>
            <a:avLst/>
            <a:gdLst/>
            <a:ahLst/>
            <a:cxnLst/>
            <a:rect l="l" t="t" r="r" b="b"/>
            <a:pathLst>
              <a:path w="5729278" h="3718822">
                <a:moveTo>
                  <a:pt x="0" y="0"/>
                </a:moveTo>
                <a:lnTo>
                  <a:pt x="5729278" y="0"/>
                </a:lnTo>
                <a:lnTo>
                  <a:pt x="5729278" y="3718822"/>
                </a:lnTo>
                <a:lnTo>
                  <a:pt x="0" y="3718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D93EDE8B-42B9-20EA-7B7A-53707FBF95DB}"/>
              </a:ext>
            </a:extLst>
          </p:cNvPr>
          <p:cNvGrpSpPr/>
          <p:nvPr/>
        </p:nvGrpSpPr>
        <p:grpSpPr>
          <a:xfrm>
            <a:off x="7239000" y="2196756"/>
            <a:ext cx="2586913" cy="2162881"/>
            <a:chOff x="0" y="-533124"/>
            <a:chExt cx="4066701" cy="3400110"/>
          </a:xfrm>
        </p:grpSpPr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72DAB073-43E8-DD22-6413-802BC0F4D2DF}"/>
                </a:ext>
              </a:extLst>
            </p:cNvPr>
            <p:cNvSpPr txBox="1"/>
            <p:nvPr/>
          </p:nvSpPr>
          <p:spPr>
            <a:xfrm>
              <a:off x="0" y="2207360"/>
              <a:ext cx="4066701" cy="659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 err="1">
                  <a:ea typeface="Nanum Gothic Ultra-Bold"/>
                </a:rPr>
                <a:t>React.js</a:t>
              </a:r>
              <a:endParaRPr lang="en-US" sz="2499" dirty="0">
                <a:ea typeface="Nanum Gothic Ultra-Bold"/>
              </a:endParaRPr>
            </a:p>
          </p:txBody>
        </p:sp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1D09CDC7-D654-2A88-8243-B0F3CDFB86F3}"/>
                </a:ext>
              </a:extLst>
            </p:cNvPr>
            <p:cNvSpPr/>
            <p:nvPr/>
          </p:nvSpPr>
          <p:spPr>
            <a:xfrm>
              <a:off x="720558" y="-533124"/>
              <a:ext cx="2625585" cy="2625584"/>
            </a:xfrm>
            <a:custGeom>
              <a:avLst/>
              <a:gdLst/>
              <a:ahLst/>
              <a:cxnLst/>
              <a:rect l="l" t="t" r="r" b="b"/>
              <a:pathLst>
                <a:path w="1466590" h="1295932">
                  <a:moveTo>
                    <a:pt x="0" y="0"/>
                  </a:moveTo>
                  <a:lnTo>
                    <a:pt x="1466590" y="0"/>
                  </a:lnTo>
                  <a:lnTo>
                    <a:pt x="1466590" y="1295932"/>
                  </a:lnTo>
                  <a:lnTo>
                    <a:pt x="0" y="1295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6" name="TextBox 4">
            <a:extLst>
              <a:ext uri="{FF2B5EF4-FFF2-40B4-BE49-F238E27FC236}">
                <a16:creationId xmlns:a16="http://schemas.microsoft.com/office/drawing/2014/main" id="{96E175AE-C30D-BF69-5314-83DDC483A0D1}"/>
              </a:ext>
            </a:extLst>
          </p:cNvPr>
          <p:cNvSpPr txBox="1"/>
          <p:nvPr/>
        </p:nvSpPr>
        <p:spPr>
          <a:xfrm>
            <a:off x="10068200" y="6233587"/>
            <a:ext cx="7191099" cy="176612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- </a:t>
            </a:r>
            <a:r>
              <a:rPr lang="ko-KR" altLang="en-US" sz="2499" dirty="0">
                <a:ea typeface="Nanum Gothic Ultra-Bold"/>
              </a:rPr>
              <a:t>모든 컴포넌트를 재사용 가능하게 정리가 되어 디자인 일관성을 유지할 수 있도록 </a:t>
            </a:r>
            <a:r>
              <a:rPr lang="ko-KR" altLang="en-US" sz="2499" dirty="0" err="1">
                <a:ea typeface="Nanum Gothic Ultra-Bold"/>
              </a:rPr>
              <a:t>도와줌</a:t>
            </a:r>
            <a:endParaRPr lang="en-US" altLang="ko-KR" sz="2499" dirty="0">
              <a:ea typeface="Nanum Gothic Ultra-Bold"/>
            </a:endParaRPr>
          </a:p>
          <a:p>
            <a:pPr>
              <a:lnSpc>
                <a:spcPts val="3499"/>
              </a:lnSpc>
            </a:pPr>
            <a:endParaRPr lang="en-US" altLang="ko-KR" sz="2499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-</a:t>
            </a:r>
            <a:r>
              <a:rPr lang="ko-KR" altLang="en-US" sz="2499" dirty="0">
                <a:ea typeface="Nanum Gothic Ultra-Bold"/>
              </a:rPr>
              <a:t> 실시간 협업 및 편의성의 뛰어남</a:t>
            </a:r>
            <a:endParaRPr lang="en-US" altLang="ko-KR" sz="2499" dirty="0">
              <a:ea typeface="Nanum Gothic Ultra-Bold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959DA6-12B8-2F56-F474-BE1D84C04871}"/>
              </a:ext>
            </a:extLst>
          </p:cNvPr>
          <p:cNvSpPr/>
          <p:nvPr/>
        </p:nvSpPr>
        <p:spPr>
          <a:xfrm>
            <a:off x="7148147" y="5143096"/>
            <a:ext cx="10911253" cy="45719"/>
          </a:xfrm>
          <a:custGeom>
            <a:avLst/>
            <a:gdLst>
              <a:gd name="connsiteX0" fmla="*/ 0 w 10911253"/>
              <a:gd name="connsiteY0" fmla="*/ 0 h 45719"/>
              <a:gd name="connsiteX1" fmla="*/ 465164 w 10911253"/>
              <a:gd name="connsiteY1" fmla="*/ 0 h 45719"/>
              <a:gd name="connsiteX2" fmla="*/ 712103 w 10911253"/>
              <a:gd name="connsiteY2" fmla="*/ 0 h 45719"/>
              <a:gd name="connsiteX3" fmla="*/ 1504604 w 10911253"/>
              <a:gd name="connsiteY3" fmla="*/ 0 h 45719"/>
              <a:gd name="connsiteX4" fmla="*/ 1969768 w 10911253"/>
              <a:gd name="connsiteY4" fmla="*/ 0 h 45719"/>
              <a:gd name="connsiteX5" fmla="*/ 2434932 w 10911253"/>
              <a:gd name="connsiteY5" fmla="*/ 0 h 45719"/>
              <a:gd name="connsiteX6" fmla="*/ 3227434 w 10911253"/>
              <a:gd name="connsiteY6" fmla="*/ 0 h 45719"/>
              <a:gd name="connsiteX7" fmla="*/ 3583485 w 10911253"/>
              <a:gd name="connsiteY7" fmla="*/ 0 h 45719"/>
              <a:gd name="connsiteX8" fmla="*/ 4375987 w 10911253"/>
              <a:gd name="connsiteY8" fmla="*/ 0 h 45719"/>
              <a:gd name="connsiteX9" fmla="*/ 5168488 w 10911253"/>
              <a:gd name="connsiteY9" fmla="*/ 0 h 45719"/>
              <a:gd name="connsiteX10" fmla="*/ 5742765 w 10911253"/>
              <a:gd name="connsiteY10" fmla="*/ 0 h 45719"/>
              <a:gd name="connsiteX11" fmla="*/ 6535266 w 10911253"/>
              <a:gd name="connsiteY11" fmla="*/ 0 h 45719"/>
              <a:gd name="connsiteX12" fmla="*/ 7000430 w 10911253"/>
              <a:gd name="connsiteY12" fmla="*/ 0 h 45719"/>
              <a:gd name="connsiteX13" fmla="*/ 7465594 w 10911253"/>
              <a:gd name="connsiteY13" fmla="*/ 0 h 45719"/>
              <a:gd name="connsiteX14" fmla="*/ 8148983 w 10911253"/>
              <a:gd name="connsiteY14" fmla="*/ 0 h 45719"/>
              <a:gd name="connsiteX15" fmla="*/ 8614147 w 10911253"/>
              <a:gd name="connsiteY15" fmla="*/ 0 h 45719"/>
              <a:gd name="connsiteX16" fmla="*/ 9406649 w 10911253"/>
              <a:gd name="connsiteY16" fmla="*/ 0 h 45719"/>
              <a:gd name="connsiteX17" fmla="*/ 10199150 w 10911253"/>
              <a:gd name="connsiteY17" fmla="*/ 0 h 45719"/>
              <a:gd name="connsiteX18" fmla="*/ 10911253 w 10911253"/>
              <a:gd name="connsiteY18" fmla="*/ 0 h 45719"/>
              <a:gd name="connsiteX19" fmla="*/ 10911253 w 10911253"/>
              <a:gd name="connsiteY19" fmla="*/ 45719 h 45719"/>
              <a:gd name="connsiteX20" fmla="*/ 10664314 w 10911253"/>
              <a:gd name="connsiteY20" fmla="*/ 45719 h 45719"/>
              <a:gd name="connsiteX21" fmla="*/ 9871813 w 10911253"/>
              <a:gd name="connsiteY21" fmla="*/ 45719 h 45719"/>
              <a:gd name="connsiteX22" fmla="*/ 9297536 w 10911253"/>
              <a:gd name="connsiteY22" fmla="*/ 45719 h 45719"/>
              <a:gd name="connsiteX23" fmla="*/ 8941485 w 10911253"/>
              <a:gd name="connsiteY23" fmla="*/ 45719 h 45719"/>
              <a:gd name="connsiteX24" fmla="*/ 8367208 w 10911253"/>
              <a:gd name="connsiteY24" fmla="*/ 45719 h 45719"/>
              <a:gd name="connsiteX25" fmla="*/ 8120269 w 10911253"/>
              <a:gd name="connsiteY25" fmla="*/ 45719 h 45719"/>
              <a:gd name="connsiteX26" fmla="*/ 7873330 w 10911253"/>
              <a:gd name="connsiteY26" fmla="*/ 45719 h 45719"/>
              <a:gd name="connsiteX27" fmla="*/ 7299054 w 10911253"/>
              <a:gd name="connsiteY27" fmla="*/ 45719 h 45719"/>
              <a:gd name="connsiteX28" fmla="*/ 6943003 w 10911253"/>
              <a:gd name="connsiteY28" fmla="*/ 45719 h 45719"/>
              <a:gd name="connsiteX29" fmla="*/ 6259614 w 10911253"/>
              <a:gd name="connsiteY29" fmla="*/ 45719 h 45719"/>
              <a:gd name="connsiteX30" fmla="*/ 5903562 w 10911253"/>
              <a:gd name="connsiteY30" fmla="*/ 45719 h 45719"/>
              <a:gd name="connsiteX31" fmla="*/ 5220173 w 10911253"/>
              <a:gd name="connsiteY31" fmla="*/ 45719 h 45719"/>
              <a:gd name="connsiteX32" fmla="*/ 4973234 w 10911253"/>
              <a:gd name="connsiteY32" fmla="*/ 45719 h 45719"/>
              <a:gd name="connsiteX33" fmla="*/ 4289845 w 10911253"/>
              <a:gd name="connsiteY33" fmla="*/ 45719 h 45719"/>
              <a:gd name="connsiteX34" fmla="*/ 3933794 w 10911253"/>
              <a:gd name="connsiteY34" fmla="*/ 45719 h 45719"/>
              <a:gd name="connsiteX35" fmla="*/ 3686855 w 10911253"/>
              <a:gd name="connsiteY35" fmla="*/ 45719 h 45719"/>
              <a:gd name="connsiteX36" fmla="*/ 3330804 w 10911253"/>
              <a:gd name="connsiteY36" fmla="*/ 45719 h 45719"/>
              <a:gd name="connsiteX37" fmla="*/ 2647415 w 10911253"/>
              <a:gd name="connsiteY37" fmla="*/ 45719 h 45719"/>
              <a:gd name="connsiteX38" fmla="*/ 2291363 w 10911253"/>
              <a:gd name="connsiteY38" fmla="*/ 45719 h 45719"/>
              <a:gd name="connsiteX39" fmla="*/ 2044424 w 10911253"/>
              <a:gd name="connsiteY39" fmla="*/ 45719 h 45719"/>
              <a:gd name="connsiteX40" fmla="*/ 1688373 w 10911253"/>
              <a:gd name="connsiteY40" fmla="*/ 45719 h 45719"/>
              <a:gd name="connsiteX41" fmla="*/ 1223209 w 10911253"/>
              <a:gd name="connsiteY41" fmla="*/ 45719 h 45719"/>
              <a:gd name="connsiteX42" fmla="*/ 648932 w 10911253"/>
              <a:gd name="connsiteY42" fmla="*/ 45719 h 45719"/>
              <a:gd name="connsiteX43" fmla="*/ 0 w 10911253"/>
              <a:gd name="connsiteY43" fmla="*/ 45719 h 45719"/>
              <a:gd name="connsiteX44" fmla="*/ 0 w 10911253"/>
              <a:gd name="connsiteY4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911253" h="45719" extrusionOk="0">
                <a:moveTo>
                  <a:pt x="0" y="0"/>
                </a:moveTo>
                <a:cubicBezTo>
                  <a:pt x="123340" y="-17415"/>
                  <a:pt x="354475" y="32475"/>
                  <a:pt x="465164" y="0"/>
                </a:cubicBezTo>
                <a:cubicBezTo>
                  <a:pt x="575853" y="-32475"/>
                  <a:pt x="635040" y="17754"/>
                  <a:pt x="712103" y="0"/>
                </a:cubicBezTo>
                <a:cubicBezTo>
                  <a:pt x="789166" y="-17754"/>
                  <a:pt x="1180884" y="76337"/>
                  <a:pt x="1504604" y="0"/>
                </a:cubicBezTo>
                <a:cubicBezTo>
                  <a:pt x="1828324" y="-76337"/>
                  <a:pt x="1867280" y="28254"/>
                  <a:pt x="1969768" y="0"/>
                </a:cubicBezTo>
                <a:cubicBezTo>
                  <a:pt x="2072256" y="-28254"/>
                  <a:pt x="2211956" y="10226"/>
                  <a:pt x="2434932" y="0"/>
                </a:cubicBezTo>
                <a:cubicBezTo>
                  <a:pt x="2657908" y="-10226"/>
                  <a:pt x="2980241" y="84503"/>
                  <a:pt x="3227434" y="0"/>
                </a:cubicBezTo>
                <a:cubicBezTo>
                  <a:pt x="3474627" y="-84503"/>
                  <a:pt x="3434909" y="27646"/>
                  <a:pt x="3583485" y="0"/>
                </a:cubicBezTo>
                <a:cubicBezTo>
                  <a:pt x="3732061" y="-27646"/>
                  <a:pt x="4118481" y="94037"/>
                  <a:pt x="4375987" y="0"/>
                </a:cubicBezTo>
                <a:cubicBezTo>
                  <a:pt x="4633493" y="-94037"/>
                  <a:pt x="4839840" y="36474"/>
                  <a:pt x="5168488" y="0"/>
                </a:cubicBezTo>
                <a:cubicBezTo>
                  <a:pt x="5497136" y="-36474"/>
                  <a:pt x="5562556" y="44527"/>
                  <a:pt x="5742765" y="0"/>
                </a:cubicBezTo>
                <a:cubicBezTo>
                  <a:pt x="5922974" y="-44527"/>
                  <a:pt x="6317276" y="21942"/>
                  <a:pt x="6535266" y="0"/>
                </a:cubicBezTo>
                <a:cubicBezTo>
                  <a:pt x="6753256" y="-21942"/>
                  <a:pt x="6906214" y="13825"/>
                  <a:pt x="7000430" y="0"/>
                </a:cubicBezTo>
                <a:cubicBezTo>
                  <a:pt x="7094646" y="-13825"/>
                  <a:pt x="7267729" y="54434"/>
                  <a:pt x="7465594" y="0"/>
                </a:cubicBezTo>
                <a:cubicBezTo>
                  <a:pt x="7663459" y="-54434"/>
                  <a:pt x="7824567" y="41262"/>
                  <a:pt x="8148983" y="0"/>
                </a:cubicBezTo>
                <a:cubicBezTo>
                  <a:pt x="8473399" y="-41262"/>
                  <a:pt x="8443946" y="40561"/>
                  <a:pt x="8614147" y="0"/>
                </a:cubicBezTo>
                <a:cubicBezTo>
                  <a:pt x="8784348" y="-40561"/>
                  <a:pt x="9018334" y="61019"/>
                  <a:pt x="9406649" y="0"/>
                </a:cubicBezTo>
                <a:cubicBezTo>
                  <a:pt x="9794964" y="-61019"/>
                  <a:pt x="10024327" y="89685"/>
                  <a:pt x="10199150" y="0"/>
                </a:cubicBezTo>
                <a:cubicBezTo>
                  <a:pt x="10373973" y="-89685"/>
                  <a:pt x="10704378" y="62554"/>
                  <a:pt x="10911253" y="0"/>
                </a:cubicBezTo>
                <a:cubicBezTo>
                  <a:pt x="10913506" y="20664"/>
                  <a:pt x="10908288" y="26277"/>
                  <a:pt x="10911253" y="45719"/>
                </a:cubicBezTo>
                <a:cubicBezTo>
                  <a:pt x="10856051" y="57506"/>
                  <a:pt x="10773137" y="28547"/>
                  <a:pt x="10664314" y="45719"/>
                </a:cubicBezTo>
                <a:cubicBezTo>
                  <a:pt x="10555491" y="62891"/>
                  <a:pt x="10114144" y="-44998"/>
                  <a:pt x="9871813" y="45719"/>
                </a:cubicBezTo>
                <a:cubicBezTo>
                  <a:pt x="9629482" y="136436"/>
                  <a:pt x="9518167" y="-19409"/>
                  <a:pt x="9297536" y="45719"/>
                </a:cubicBezTo>
                <a:cubicBezTo>
                  <a:pt x="9076905" y="110847"/>
                  <a:pt x="9023768" y="4857"/>
                  <a:pt x="8941485" y="45719"/>
                </a:cubicBezTo>
                <a:cubicBezTo>
                  <a:pt x="8859202" y="86581"/>
                  <a:pt x="8529276" y="42941"/>
                  <a:pt x="8367208" y="45719"/>
                </a:cubicBezTo>
                <a:cubicBezTo>
                  <a:pt x="8205140" y="48497"/>
                  <a:pt x="8213431" y="18511"/>
                  <a:pt x="8120269" y="45719"/>
                </a:cubicBezTo>
                <a:cubicBezTo>
                  <a:pt x="8027107" y="72927"/>
                  <a:pt x="7941364" y="18806"/>
                  <a:pt x="7873330" y="45719"/>
                </a:cubicBezTo>
                <a:cubicBezTo>
                  <a:pt x="7805296" y="72632"/>
                  <a:pt x="7457944" y="11019"/>
                  <a:pt x="7299054" y="45719"/>
                </a:cubicBezTo>
                <a:cubicBezTo>
                  <a:pt x="7140164" y="80419"/>
                  <a:pt x="7032408" y="13314"/>
                  <a:pt x="6943003" y="45719"/>
                </a:cubicBezTo>
                <a:cubicBezTo>
                  <a:pt x="6853598" y="78124"/>
                  <a:pt x="6411322" y="-14584"/>
                  <a:pt x="6259614" y="45719"/>
                </a:cubicBezTo>
                <a:cubicBezTo>
                  <a:pt x="6107906" y="106022"/>
                  <a:pt x="6030226" y="29842"/>
                  <a:pt x="5903562" y="45719"/>
                </a:cubicBezTo>
                <a:cubicBezTo>
                  <a:pt x="5776898" y="61596"/>
                  <a:pt x="5459700" y="-28743"/>
                  <a:pt x="5220173" y="45719"/>
                </a:cubicBezTo>
                <a:cubicBezTo>
                  <a:pt x="4980646" y="120181"/>
                  <a:pt x="5078804" y="35592"/>
                  <a:pt x="4973234" y="45719"/>
                </a:cubicBezTo>
                <a:cubicBezTo>
                  <a:pt x="4867664" y="55846"/>
                  <a:pt x="4596575" y="38439"/>
                  <a:pt x="4289845" y="45719"/>
                </a:cubicBezTo>
                <a:cubicBezTo>
                  <a:pt x="3983115" y="52999"/>
                  <a:pt x="4007045" y="35133"/>
                  <a:pt x="3933794" y="45719"/>
                </a:cubicBezTo>
                <a:cubicBezTo>
                  <a:pt x="3860543" y="56305"/>
                  <a:pt x="3740776" y="42083"/>
                  <a:pt x="3686855" y="45719"/>
                </a:cubicBezTo>
                <a:cubicBezTo>
                  <a:pt x="3632934" y="49355"/>
                  <a:pt x="3415889" y="24981"/>
                  <a:pt x="3330804" y="45719"/>
                </a:cubicBezTo>
                <a:cubicBezTo>
                  <a:pt x="3245719" y="66457"/>
                  <a:pt x="2979188" y="-12326"/>
                  <a:pt x="2647415" y="45719"/>
                </a:cubicBezTo>
                <a:cubicBezTo>
                  <a:pt x="2315642" y="103764"/>
                  <a:pt x="2451644" y="17083"/>
                  <a:pt x="2291363" y="45719"/>
                </a:cubicBezTo>
                <a:cubicBezTo>
                  <a:pt x="2131082" y="74355"/>
                  <a:pt x="2103309" y="33400"/>
                  <a:pt x="2044424" y="45719"/>
                </a:cubicBezTo>
                <a:cubicBezTo>
                  <a:pt x="1985539" y="58038"/>
                  <a:pt x="1766034" y="8295"/>
                  <a:pt x="1688373" y="45719"/>
                </a:cubicBezTo>
                <a:cubicBezTo>
                  <a:pt x="1610712" y="83143"/>
                  <a:pt x="1323391" y="17644"/>
                  <a:pt x="1223209" y="45719"/>
                </a:cubicBezTo>
                <a:cubicBezTo>
                  <a:pt x="1123027" y="73794"/>
                  <a:pt x="884573" y="-18016"/>
                  <a:pt x="648932" y="45719"/>
                </a:cubicBezTo>
                <a:cubicBezTo>
                  <a:pt x="413291" y="109454"/>
                  <a:pt x="281183" y="36415"/>
                  <a:pt x="0" y="45719"/>
                </a:cubicBezTo>
                <a:cubicBezTo>
                  <a:pt x="-3388" y="26039"/>
                  <a:pt x="4771" y="16795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8" name="그림 27" descr="텍스트, 스크린샷, 멀티미디어, 디스플레이이(가) 표시된 사진&#10;&#10;자동 생성된 설명">
            <a:extLst>
              <a:ext uri="{FF2B5EF4-FFF2-40B4-BE49-F238E27FC236}">
                <a16:creationId xmlns:a16="http://schemas.microsoft.com/office/drawing/2014/main" id="{E866C299-BD20-0179-7C96-DD9F2002DB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467486"/>
            <a:ext cx="1675764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3738" y="1410826"/>
            <a:ext cx="5193598" cy="3199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 dirty="0">
                <a:solidFill>
                  <a:srgbClr val="000000"/>
                </a:solidFill>
                <a:ea typeface="Nanum Gothic Ultra-Bold"/>
              </a:rPr>
              <a:t>P</a:t>
            </a:r>
            <a:r>
              <a:rPr lang="en-US" sz="6999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 Ultra-Bold"/>
              </a:rPr>
              <a:t>rogressive</a:t>
            </a:r>
          </a:p>
          <a:p>
            <a:pPr>
              <a:lnSpc>
                <a:spcPts val="8399"/>
              </a:lnSpc>
            </a:pPr>
            <a:r>
              <a:rPr lang="en-US" sz="6999" dirty="0">
                <a:solidFill>
                  <a:srgbClr val="000000"/>
                </a:solidFill>
                <a:ea typeface="Nanum Gothic Ultra-Bold"/>
              </a:rPr>
              <a:t>W</a:t>
            </a:r>
            <a:r>
              <a:rPr lang="en-US" sz="6999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 Ultra-Bold"/>
              </a:rPr>
              <a:t>eb</a:t>
            </a:r>
            <a:endParaRPr lang="en-US" sz="6999" dirty="0">
              <a:solidFill>
                <a:srgbClr val="000000"/>
              </a:solidFill>
              <a:ea typeface="Nanum Gothic Ultra-Bold"/>
            </a:endParaRPr>
          </a:p>
          <a:p>
            <a:pPr>
              <a:lnSpc>
                <a:spcPts val="8399"/>
              </a:lnSpc>
            </a:pPr>
            <a:r>
              <a:rPr lang="en-US" sz="6999" dirty="0">
                <a:solidFill>
                  <a:srgbClr val="000000"/>
                </a:solidFill>
                <a:ea typeface="Nanum Gothic Ultra-Bold"/>
              </a:rPr>
              <a:t>A</a:t>
            </a:r>
            <a:r>
              <a:rPr lang="en-US" sz="6999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 Ultra-Bold"/>
              </a:rPr>
              <a:t>pplication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78211" y="6712734"/>
            <a:ext cx="9948973" cy="2214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2499" dirty="0">
                <a:ea typeface="Nanum Gothic Ultra-Bold"/>
              </a:rPr>
              <a:t>네이티브 앱은 각 플랫폼에 특화된 프로그래밍 언어로 만들기 때문에 </a:t>
            </a:r>
            <a:endParaRPr lang="en-US" altLang="ko-KR" sz="2499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ko-KR" altLang="en-US" sz="2499" dirty="0">
                <a:ea typeface="Nanum Gothic Ultra-Bold"/>
              </a:rPr>
              <a:t>각 환경에 필요한 기술들을 모두 알아야하는 어려움이 있으며</a:t>
            </a:r>
            <a:endParaRPr lang="en-US" altLang="ko-KR" sz="2499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ko-KR" altLang="en-US" sz="2499" dirty="0">
                <a:ea typeface="Nanum Gothic Ultra-Bold"/>
              </a:rPr>
              <a:t>배포할 때도 각 앱스토어에 등록해야 해 많은 비용이 발생함</a:t>
            </a:r>
            <a:endParaRPr lang="en-US" altLang="ko-KR" sz="2499" dirty="0">
              <a:ea typeface="Nanum Gothic Ultra-Bold"/>
            </a:endParaRPr>
          </a:p>
          <a:p>
            <a:pPr>
              <a:lnSpc>
                <a:spcPts val="3499"/>
              </a:lnSpc>
            </a:pPr>
            <a:endParaRPr lang="en-US" altLang="ko-KR" sz="2499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ko-KR" altLang="en-US" sz="2499" dirty="0">
                <a:ea typeface="Nanum Gothic Ultra-Bold"/>
              </a:rPr>
              <a:t>이를 해결하고자 </a:t>
            </a:r>
            <a:r>
              <a:rPr lang="en-US" altLang="ko-KR" sz="2499" dirty="0">
                <a:ea typeface="Nanum Gothic Ultra-Bold"/>
              </a:rPr>
              <a:t>React </a:t>
            </a:r>
            <a:r>
              <a:rPr lang="ko-KR" altLang="en-US" sz="2499" dirty="0">
                <a:ea typeface="Nanum Gothic Ultra-Bold"/>
              </a:rPr>
              <a:t>내장기능인 </a:t>
            </a:r>
            <a:r>
              <a:rPr lang="en-US" altLang="ko-KR" sz="2499" dirty="0">
                <a:ea typeface="Nanum Gothic Ultra-Bold"/>
              </a:rPr>
              <a:t>PWA</a:t>
            </a:r>
            <a:r>
              <a:rPr lang="ko-KR" altLang="en-US" sz="2499" dirty="0">
                <a:ea typeface="Nanum Gothic Ultra-Bold"/>
              </a:rPr>
              <a:t>로 개발</a:t>
            </a:r>
            <a:endParaRPr lang="en-US" altLang="ko-KR" sz="2499" dirty="0">
              <a:ea typeface="Nanum Gothic Ultra-Bold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99AD98-7FFF-9CE1-4126-3B5E39F32D8A}"/>
              </a:ext>
            </a:extLst>
          </p:cNvPr>
          <p:cNvSpPr/>
          <p:nvPr/>
        </p:nvSpPr>
        <p:spPr>
          <a:xfrm>
            <a:off x="6359529" y="-266700"/>
            <a:ext cx="45719" cy="11125200"/>
          </a:xfrm>
          <a:custGeom>
            <a:avLst/>
            <a:gdLst>
              <a:gd name="connsiteX0" fmla="*/ 0 w 45719"/>
              <a:gd name="connsiteY0" fmla="*/ 0 h 11125200"/>
              <a:gd name="connsiteX1" fmla="*/ 45719 w 45719"/>
              <a:gd name="connsiteY1" fmla="*/ 0 h 11125200"/>
              <a:gd name="connsiteX2" fmla="*/ 45719 w 45719"/>
              <a:gd name="connsiteY2" fmla="*/ 251781 h 11125200"/>
              <a:gd name="connsiteX3" fmla="*/ 45719 w 45719"/>
              <a:gd name="connsiteY3" fmla="*/ 1059822 h 11125200"/>
              <a:gd name="connsiteX4" fmla="*/ 45719 w 45719"/>
              <a:gd name="connsiteY4" fmla="*/ 1645359 h 11125200"/>
              <a:gd name="connsiteX5" fmla="*/ 45719 w 45719"/>
              <a:gd name="connsiteY5" fmla="*/ 2008391 h 11125200"/>
              <a:gd name="connsiteX6" fmla="*/ 45719 w 45719"/>
              <a:gd name="connsiteY6" fmla="*/ 2371424 h 11125200"/>
              <a:gd name="connsiteX7" fmla="*/ 45719 w 45719"/>
              <a:gd name="connsiteY7" fmla="*/ 2956961 h 11125200"/>
              <a:gd name="connsiteX8" fmla="*/ 45719 w 45719"/>
              <a:gd name="connsiteY8" fmla="*/ 3542498 h 11125200"/>
              <a:gd name="connsiteX9" fmla="*/ 45719 w 45719"/>
              <a:gd name="connsiteY9" fmla="*/ 3905531 h 11125200"/>
              <a:gd name="connsiteX10" fmla="*/ 45719 w 45719"/>
              <a:gd name="connsiteY10" fmla="*/ 4268564 h 11125200"/>
              <a:gd name="connsiteX11" fmla="*/ 45719 w 45719"/>
              <a:gd name="connsiteY11" fmla="*/ 4854100 h 11125200"/>
              <a:gd name="connsiteX12" fmla="*/ 45719 w 45719"/>
              <a:gd name="connsiteY12" fmla="*/ 5550889 h 11125200"/>
              <a:gd name="connsiteX13" fmla="*/ 45719 w 45719"/>
              <a:gd name="connsiteY13" fmla="*/ 5802670 h 11125200"/>
              <a:gd name="connsiteX14" fmla="*/ 45719 w 45719"/>
              <a:gd name="connsiteY14" fmla="*/ 6388207 h 11125200"/>
              <a:gd name="connsiteX15" fmla="*/ 45719 w 45719"/>
              <a:gd name="connsiteY15" fmla="*/ 6973744 h 11125200"/>
              <a:gd name="connsiteX16" fmla="*/ 45719 w 45719"/>
              <a:gd name="connsiteY16" fmla="*/ 7559281 h 11125200"/>
              <a:gd name="connsiteX17" fmla="*/ 45719 w 45719"/>
              <a:gd name="connsiteY17" fmla="*/ 8256069 h 11125200"/>
              <a:gd name="connsiteX18" fmla="*/ 45719 w 45719"/>
              <a:gd name="connsiteY18" fmla="*/ 8952858 h 11125200"/>
              <a:gd name="connsiteX19" fmla="*/ 45719 w 45719"/>
              <a:gd name="connsiteY19" fmla="*/ 9649647 h 11125200"/>
              <a:gd name="connsiteX20" fmla="*/ 45719 w 45719"/>
              <a:gd name="connsiteY20" fmla="*/ 9901428 h 11125200"/>
              <a:gd name="connsiteX21" fmla="*/ 45719 w 45719"/>
              <a:gd name="connsiteY21" fmla="*/ 10264461 h 11125200"/>
              <a:gd name="connsiteX22" fmla="*/ 45719 w 45719"/>
              <a:gd name="connsiteY22" fmla="*/ 11125200 h 11125200"/>
              <a:gd name="connsiteX23" fmla="*/ 0 w 45719"/>
              <a:gd name="connsiteY23" fmla="*/ 11125200 h 11125200"/>
              <a:gd name="connsiteX24" fmla="*/ 0 w 45719"/>
              <a:gd name="connsiteY24" fmla="*/ 10539663 h 11125200"/>
              <a:gd name="connsiteX25" fmla="*/ 0 w 45719"/>
              <a:gd name="connsiteY25" fmla="*/ 10287882 h 11125200"/>
              <a:gd name="connsiteX26" fmla="*/ 0 w 45719"/>
              <a:gd name="connsiteY26" fmla="*/ 10036101 h 11125200"/>
              <a:gd name="connsiteX27" fmla="*/ 0 w 45719"/>
              <a:gd name="connsiteY27" fmla="*/ 9339313 h 11125200"/>
              <a:gd name="connsiteX28" fmla="*/ 0 w 45719"/>
              <a:gd name="connsiteY28" fmla="*/ 8976280 h 11125200"/>
              <a:gd name="connsiteX29" fmla="*/ 0 w 45719"/>
              <a:gd name="connsiteY29" fmla="*/ 8168239 h 11125200"/>
              <a:gd name="connsiteX30" fmla="*/ 0 w 45719"/>
              <a:gd name="connsiteY30" fmla="*/ 7693954 h 11125200"/>
              <a:gd name="connsiteX31" fmla="*/ 0 w 45719"/>
              <a:gd name="connsiteY31" fmla="*/ 7442173 h 11125200"/>
              <a:gd name="connsiteX32" fmla="*/ 0 w 45719"/>
              <a:gd name="connsiteY32" fmla="*/ 6745384 h 11125200"/>
              <a:gd name="connsiteX33" fmla="*/ 0 w 45719"/>
              <a:gd name="connsiteY33" fmla="*/ 6382352 h 11125200"/>
              <a:gd name="connsiteX34" fmla="*/ 0 w 45719"/>
              <a:gd name="connsiteY34" fmla="*/ 5685563 h 11125200"/>
              <a:gd name="connsiteX35" fmla="*/ 0 w 45719"/>
              <a:gd name="connsiteY35" fmla="*/ 4877522 h 11125200"/>
              <a:gd name="connsiteX36" fmla="*/ 0 w 45719"/>
              <a:gd name="connsiteY36" fmla="*/ 4403237 h 11125200"/>
              <a:gd name="connsiteX37" fmla="*/ 0 w 45719"/>
              <a:gd name="connsiteY37" fmla="*/ 3595196 h 11125200"/>
              <a:gd name="connsiteX38" fmla="*/ 0 w 45719"/>
              <a:gd name="connsiteY38" fmla="*/ 3232163 h 11125200"/>
              <a:gd name="connsiteX39" fmla="*/ 0 w 45719"/>
              <a:gd name="connsiteY39" fmla="*/ 2980383 h 11125200"/>
              <a:gd name="connsiteX40" fmla="*/ 0 w 45719"/>
              <a:gd name="connsiteY40" fmla="*/ 2728602 h 11125200"/>
              <a:gd name="connsiteX41" fmla="*/ 0 w 45719"/>
              <a:gd name="connsiteY41" fmla="*/ 2031813 h 11125200"/>
              <a:gd name="connsiteX42" fmla="*/ 0 w 45719"/>
              <a:gd name="connsiteY42" fmla="*/ 1780032 h 11125200"/>
              <a:gd name="connsiteX43" fmla="*/ 0 w 45719"/>
              <a:gd name="connsiteY43" fmla="*/ 1194495 h 11125200"/>
              <a:gd name="connsiteX44" fmla="*/ 0 w 45719"/>
              <a:gd name="connsiteY44" fmla="*/ 831462 h 11125200"/>
              <a:gd name="connsiteX45" fmla="*/ 0 w 45719"/>
              <a:gd name="connsiteY45" fmla="*/ 0 h 111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5719" h="11125200" extrusionOk="0">
                <a:moveTo>
                  <a:pt x="0" y="0"/>
                </a:moveTo>
                <a:cubicBezTo>
                  <a:pt x="18173" y="-1477"/>
                  <a:pt x="31455" y="3772"/>
                  <a:pt x="45719" y="0"/>
                </a:cubicBezTo>
                <a:cubicBezTo>
                  <a:pt x="57114" y="105562"/>
                  <a:pt x="17802" y="183998"/>
                  <a:pt x="45719" y="251781"/>
                </a:cubicBezTo>
                <a:cubicBezTo>
                  <a:pt x="73636" y="319564"/>
                  <a:pt x="25324" y="757427"/>
                  <a:pt x="45719" y="1059822"/>
                </a:cubicBezTo>
                <a:cubicBezTo>
                  <a:pt x="66114" y="1362217"/>
                  <a:pt x="32099" y="1460602"/>
                  <a:pt x="45719" y="1645359"/>
                </a:cubicBezTo>
                <a:cubicBezTo>
                  <a:pt x="59339" y="1830116"/>
                  <a:pt x="13907" y="1935421"/>
                  <a:pt x="45719" y="2008391"/>
                </a:cubicBezTo>
                <a:cubicBezTo>
                  <a:pt x="77531" y="2081361"/>
                  <a:pt x="16619" y="2198883"/>
                  <a:pt x="45719" y="2371424"/>
                </a:cubicBezTo>
                <a:cubicBezTo>
                  <a:pt x="74819" y="2543965"/>
                  <a:pt x="-2869" y="2728660"/>
                  <a:pt x="45719" y="2956961"/>
                </a:cubicBezTo>
                <a:cubicBezTo>
                  <a:pt x="94307" y="3185262"/>
                  <a:pt x="-8980" y="3394515"/>
                  <a:pt x="45719" y="3542498"/>
                </a:cubicBezTo>
                <a:cubicBezTo>
                  <a:pt x="100418" y="3690481"/>
                  <a:pt x="4113" y="3785638"/>
                  <a:pt x="45719" y="3905531"/>
                </a:cubicBezTo>
                <a:cubicBezTo>
                  <a:pt x="87325" y="4025424"/>
                  <a:pt x="34742" y="4129902"/>
                  <a:pt x="45719" y="4268564"/>
                </a:cubicBezTo>
                <a:cubicBezTo>
                  <a:pt x="56696" y="4407226"/>
                  <a:pt x="38452" y="4656149"/>
                  <a:pt x="45719" y="4854100"/>
                </a:cubicBezTo>
                <a:cubicBezTo>
                  <a:pt x="52986" y="5052051"/>
                  <a:pt x="38518" y="5377444"/>
                  <a:pt x="45719" y="5550889"/>
                </a:cubicBezTo>
                <a:cubicBezTo>
                  <a:pt x="52920" y="5724334"/>
                  <a:pt x="23941" y="5703791"/>
                  <a:pt x="45719" y="5802670"/>
                </a:cubicBezTo>
                <a:cubicBezTo>
                  <a:pt x="67497" y="5901549"/>
                  <a:pt x="38739" y="6150877"/>
                  <a:pt x="45719" y="6388207"/>
                </a:cubicBezTo>
                <a:cubicBezTo>
                  <a:pt x="52699" y="6625537"/>
                  <a:pt x="30165" y="6780167"/>
                  <a:pt x="45719" y="6973744"/>
                </a:cubicBezTo>
                <a:cubicBezTo>
                  <a:pt x="61273" y="7167321"/>
                  <a:pt x="45187" y="7283144"/>
                  <a:pt x="45719" y="7559281"/>
                </a:cubicBezTo>
                <a:cubicBezTo>
                  <a:pt x="46251" y="7835418"/>
                  <a:pt x="-17341" y="7968604"/>
                  <a:pt x="45719" y="8256069"/>
                </a:cubicBezTo>
                <a:cubicBezTo>
                  <a:pt x="108779" y="8543534"/>
                  <a:pt x="3593" y="8730429"/>
                  <a:pt x="45719" y="8952858"/>
                </a:cubicBezTo>
                <a:cubicBezTo>
                  <a:pt x="87845" y="9175287"/>
                  <a:pt x="-15866" y="9421953"/>
                  <a:pt x="45719" y="9649647"/>
                </a:cubicBezTo>
                <a:cubicBezTo>
                  <a:pt x="107304" y="9877341"/>
                  <a:pt x="43038" y="9846776"/>
                  <a:pt x="45719" y="9901428"/>
                </a:cubicBezTo>
                <a:cubicBezTo>
                  <a:pt x="48400" y="9956080"/>
                  <a:pt x="36924" y="10143835"/>
                  <a:pt x="45719" y="10264461"/>
                </a:cubicBezTo>
                <a:cubicBezTo>
                  <a:pt x="54514" y="10385087"/>
                  <a:pt x="-18321" y="10829353"/>
                  <a:pt x="45719" y="11125200"/>
                </a:cubicBezTo>
                <a:cubicBezTo>
                  <a:pt x="31849" y="11125574"/>
                  <a:pt x="16820" y="11124029"/>
                  <a:pt x="0" y="11125200"/>
                </a:cubicBezTo>
                <a:cubicBezTo>
                  <a:pt x="-33099" y="10936540"/>
                  <a:pt x="8675" y="10809522"/>
                  <a:pt x="0" y="10539663"/>
                </a:cubicBezTo>
                <a:cubicBezTo>
                  <a:pt x="-8675" y="10269804"/>
                  <a:pt x="24321" y="10340056"/>
                  <a:pt x="0" y="10287882"/>
                </a:cubicBezTo>
                <a:cubicBezTo>
                  <a:pt x="-24321" y="10235708"/>
                  <a:pt x="7658" y="10089268"/>
                  <a:pt x="0" y="10036101"/>
                </a:cubicBezTo>
                <a:cubicBezTo>
                  <a:pt x="-7658" y="9982934"/>
                  <a:pt x="80035" y="9679768"/>
                  <a:pt x="0" y="9339313"/>
                </a:cubicBezTo>
                <a:cubicBezTo>
                  <a:pt x="-80035" y="8998858"/>
                  <a:pt x="34044" y="9055906"/>
                  <a:pt x="0" y="8976280"/>
                </a:cubicBezTo>
                <a:cubicBezTo>
                  <a:pt x="-34044" y="8896654"/>
                  <a:pt x="8044" y="8335806"/>
                  <a:pt x="0" y="8168239"/>
                </a:cubicBezTo>
                <a:cubicBezTo>
                  <a:pt x="-8044" y="8000672"/>
                  <a:pt x="12286" y="7840764"/>
                  <a:pt x="0" y="7693954"/>
                </a:cubicBezTo>
                <a:cubicBezTo>
                  <a:pt x="-12286" y="7547145"/>
                  <a:pt x="24150" y="7535551"/>
                  <a:pt x="0" y="7442173"/>
                </a:cubicBezTo>
                <a:cubicBezTo>
                  <a:pt x="-24150" y="7348795"/>
                  <a:pt x="25434" y="6888598"/>
                  <a:pt x="0" y="6745384"/>
                </a:cubicBezTo>
                <a:cubicBezTo>
                  <a:pt x="-25434" y="6602170"/>
                  <a:pt x="40478" y="6503095"/>
                  <a:pt x="0" y="6382352"/>
                </a:cubicBezTo>
                <a:cubicBezTo>
                  <a:pt x="-40478" y="6261609"/>
                  <a:pt x="82935" y="6019138"/>
                  <a:pt x="0" y="5685563"/>
                </a:cubicBezTo>
                <a:cubicBezTo>
                  <a:pt x="-82935" y="5351988"/>
                  <a:pt x="50261" y="5260369"/>
                  <a:pt x="0" y="4877522"/>
                </a:cubicBezTo>
                <a:cubicBezTo>
                  <a:pt x="-50261" y="4494675"/>
                  <a:pt x="5243" y="4522868"/>
                  <a:pt x="0" y="4403237"/>
                </a:cubicBezTo>
                <a:cubicBezTo>
                  <a:pt x="-5243" y="4283606"/>
                  <a:pt x="71059" y="3969115"/>
                  <a:pt x="0" y="3595196"/>
                </a:cubicBezTo>
                <a:cubicBezTo>
                  <a:pt x="-71059" y="3221277"/>
                  <a:pt x="34015" y="3352158"/>
                  <a:pt x="0" y="3232163"/>
                </a:cubicBezTo>
                <a:cubicBezTo>
                  <a:pt x="-34015" y="3112168"/>
                  <a:pt x="24362" y="3082439"/>
                  <a:pt x="0" y="2980383"/>
                </a:cubicBezTo>
                <a:cubicBezTo>
                  <a:pt x="-24362" y="2878327"/>
                  <a:pt x="13939" y="2795480"/>
                  <a:pt x="0" y="2728602"/>
                </a:cubicBezTo>
                <a:cubicBezTo>
                  <a:pt x="-13939" y="2661724"/>
                  <a:pt x="42394" y="2226859"/>
                  <a:pt x="0" y="2031813"/>
                </a:cubicBezTo>
                <a:cubicBezTo>
                  <a:pt x="-42394" y="1836767"/>
                  <a:pt x="14734" y="1883374"/>
                  <a:pt x="0" y="1780032"/>
                </a:cubicBezTo>
                <a:cubicBezTo>
                  <a:pt x="-14734" y="1676690"/>
                  <a:pt x="1061" y="1340679"/>
                  <a:pt x="0" y="1194495"/>
                </a:cubicBezTo>
                <a:cubicBezTo>
                  <a:pt x="-1061" y="1048311"/>
                  <a:pt x="31812" y="929943"/>
                  <a:pt x="0" y="831462"/>
                </a:cubicBezTo>
                <a:cubicBezTo>
                  <a:pt x="-31812" y="732981"/>
                  <a:pt x="95739" y="218500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 descr="사과, 디자인이(가) 표시된 사진&#10;&#10;자동 생성된 설명">
            <a:extLst>
              <a:ext uri="{FF2B5EF4-FFF2-40B4-BE49-F238E27FC236}">
                <a16:creationId xmlns:a16="http://schemas.microsoft.com/office/drawing/2014/main" id="{C42A9CEB-D9F0-33BF-4A90-11F533E04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096" y="3671413"/>
            <a:ext cx="2030878" cy="1738432"/>
          </a:xfrm>
          <a:prstGeom prst="rect">
            <a:avLst/>
          </a:prstGeom>
        </p:spPr>
      </p:pic>
      <p:pic>
        <p:nvPicPr>
          <p:cNvPr id="7" name="그림 6" descr="그래픽, 창의성이(가) 표시된 사진&#10;&#10;자동 생성된 설명">
            <a:extLst>
              <a:ext uri="{FF2B5EF4-FFF2-40B4-BE49-F238E27FC236}">
                <a16:creationId xmlns:a16="http://schemas.microsoft.com/office/drawing/2014/main" id="{6BF28D61-ADAF-C892-5EBB-6EC995B245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571" y="2016544"/>
            <a:ext cx="1738433" cy="1738433"/>
          </a:xfrm>
          <a:prstGeom prst="rect">
            <a:avLst/>
          </a:prstGeom>
          <a:ln>
            <a:noFill/>
          </a:ln>
        </p:spPr>
      </p:pic>
      <p:pic>
        <p:nvPicPr>
          <p:cNvPr id="11" name="그림 10" descr="만화 영화, 그래픽, 클립아트, 그래픽 디자인이(가) 표시된 사진&#10;&#10;자동 생성된 설명">
            <a:extLst>
              <a:ext uri="{FF2B5EF4-FFF2-40B4-BE49-F238E27FC236}">
                <a16:creationId xmlns:a16="http://schemas.microsoft.com/office/drawing/2014/main" id="{502261A0-7945-1B95-A18A-7C8E0867D8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7"/>
          <a:stretch/>
        </p:blipFill>
        <p:spPr>
          <a:xfrm>
            <a:off x="15077796" y="2487107"/>
            <a:ext cx="1433320" cy="1437194"/>
          </a:xfrm>
          <a:prstGeom prst="rect">
            <a:avLst/>
          </a:prstGeom>
        </p:spPr>
      </p:pic>
      <p:pic>
        <p:nvPicPr>
          <p:cNvPr id="18" name="그림 17" descr="그래픽, 폰트, 디자인이(가) 표시된 사진&#10;&#10;자동 생성된 설명">
            <a:extLst>
              <a:ext uri="{FF2B5EF4-FFF2-40B4-BE49-F238E27FC236}">
                <a16:creationId xmlns:a16="http://schemas.microsoft.com/office/drawing/2014/main" id="{0BE7B5C3-DD79-7174-1E02-E0FDF10A9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767" y="3083309"/>
            <a:ext cx="2236836" cy="2236836"/>
          </a:xfrm>
          <a:prstGeom prst="rect">
            <a:avLst/>
          </a:prstGeom>
          <a:ln>
            <a:noFill/>
          </a:ln>
        </p:spPr>
      </p:pic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1BA0E86-B76D-4358-EFFA-24F5807DA155}"/>
              </a:ext>
            </a:extLst>
          </p:cNvPr>
          <p:cNvSpPr/>
          <p:nvPr/>
        </p:nvSpPr>
        <p:spPr>
          <a:xfrm>
            <a:off x="7389596" y="1790700"/>
            <a:ext cx="4282816" cy="4038600"/>
          </a:xfrm>
          <a:custGeom>
            <a:avLst/>
            <a:gdLst>
              <a:gd name="connsiteX0" fmla="*/ 0 w 4282816"/>
              <a:gd name="connsiteY0" fmla="*/ 1096763 h 4038600"/>
              <a:gd name="connsiteX1" fmla="*/ 1096763 w 4282816"/>
              <a:gd name="connsiteY1" fmla="*/ 0 h 4038600"/>
              <a:gd name="connsiteX2" fmla="*/ 1660871 w 4282816"/>
              <a:gd name="connsiteY2" fmla="*/ 0 h 4038600"/>
              <a:gd name="connsiteX3" fmla="*/ 2162301 w 4282816"/>
              <a:gd name="connsiteY3" fmla="*/ 0 h 4038600"/>
              <a:gd name="connsiteX4" fmla="*/ 2642838 w 4282816"/>
              <a:gd name="connsiteY4" fmla="*/ 0 h 4038600"/>
              <a:gd name="connsiteX5" fmla="*/ 3186053 w 4282816"/>
              <a:gd name="connsiteY5" fmla="*/ 0 h 4038600"/>
              <a:gd name="connsiteX6" fmla="*/ 4282816 w 4282816"/>
              <a:gd name="connsiteY6" fmla="*/ 1096763 h 4038600"/>
              <a:gd name="connsiteX7" fmla="*/ 4282816 w 4282816"/>
              <a:gd name="connsiteY7" fmla="*/ 1558032 h 4038600"/>
              <a:gd name="connsiteX8" fmla="*/ 4282816 w 4282816"/>
              <a:gd name="connsiteY8" fmla="*/ 2056201 h 4038600"/>
              <a:gd name="connsiteX9" fmla="*/ 4282816 w 4282816"/>
              <a:gd name="connsiteY9" fmla="*/ 2462118 h 4038600"/>
              <a:gd name="connsiteX10" fmla="*/ 4282816 w 4282816"/>
              <a:gd name="connsiteY10" fmla="*/ 2941837 h 4038600"/>
              <a:gd name="connsiteX11" fmla="*/ 3186053 w 4282816"/>
              <a:gd name="connsiteY11" fmla="*/ 4038600 h 4038600"/>
              <a:gd name="connsiteX12" fmla="*/ 2726409 w 4282816"/>
              <a:gd name="connsiteY12" fmla="*/ 4038600 h 4038600"/>
              <a:gd name="connsiteX13" fmla="*/ 2162301 w 4282816"/>
              <a:gd name="connsiteY13" fmla="*/ 4038600 h 4038600"/>
              <a:gd name="connsiteX14" fmla="*/ 1681764 w 4282816"/>
              <a:gd name="connsiteY14" fmla="*/ 4038600 h 4038600"/>
              <a:gd name="connsiteX15" fmla="*/ 1096763 w 4282816"/>
              <a:gd name="connsiteY15" fmla="*/ 4038600 h 4038600"/>
              <a:gd name="connsiteX16" fmla="*/ 0 w 4282816"/>
              <a:gd name="connsiteY16" fmla="*/ 2941837 h 4038600"/>
              <a:gd name="connsiteX17" fmla="*/ 0 w 4282816"/>
              <a:gd name="connsiteY17" fmla="*/ 2462118 h 4038600"/>
              <a:gd name="connsiteX18" fmla="*/ 0 w 4282816"/>
              <a:gd name="connsiteY18" fmla="*/ 2037751 h 4038600"/>
              <a:gd name="connsiteX19" fmla="*/ 0 w 4282816"/>
              <a:gd name="connsiteY19" fmla="*/ 1539581 h 4038600"/>
              <a:gd name="connsiteX20" fmla="*/ 0 w 4282816"/>
              <a:gd name="connsiteY20" fmla="*/ 10967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82816" h="4038600" extrusionOk="0">
                <a:moveTo>
                  <a:pt x="0" y="1096763"/>
                </a:moveTo>
                <a:cubicBezTo>
                  <a:pt x="-49207" y="460686"/>
                  <a:pt x="352837" y="51869"/>
                  <a:pt x="1096763" y="0"/>
                </a:cubicBezTo>
                <a:cubicBezTo>
                  <a:pt x="1309249" y="-65764"/>
                  <a:pt x="1537155" y="9276"/>
                  <a:pt x="1660871" y="0"/>
                </a:cubicBezTo>
                <a:cubicBezTo>
                  <a:pt x="1784587" y="-9276"/>
                  <a:pt x="1967767" y="772"/>
                  <a:pt x="2162301" y="0"/>
                </a:cubicBezTo>
                <a:cubicBezTo>
                  <a:pt x="2356835" y="-772"/>
                  <a:pt x="2424387" y="17996"/>
                  <a:pt x="2642838" y="0"/>
                </a:cubicBezTo>
                <a:cubicBezTo>
                  <a:pt x="2861289" y="-17996"/>
                  <a:pt x="2986478" y="64939"/>
                  <a:pt x="3186053" y="0"/>
                </a:cubicBezTo>
                <a:cubicBezTo>
                  <a:pt x="3869560" y="-160075"/>
                  <a:pt x="4235392" y="483776"/>
                  <a:pt x="4282816" y="1096763"/>
                </a:cubicBezTo>
                <a:cubicBezTo>
                  <a:pt x="4331449" y="1254309"/>
                  <a:pt x="4248181" y="1380951"/>
                  <a:pt x="4282816" y="1558032"/>
                </a:cubicBezTo>
                <a:cubicBezTo>
                  <a:pt x="4317451" y="1735113"/>
                  <a:pt x="4272103" y="1945366"/>
                  <a:pt x="4282816" y="2056201"/>
                </a:cubicBezTo>
                <a:cubicBezTo>
                  <a:pt x="4293529" y="2167036"/>
                  <a:pt x="4267965" y="2345952"/>
                  <a:pt x="4282816" y="2462118"/>
                </a:cubicBezTo>
                <a:cubicBezTo>
                  <a:pt x="4297667" y="2578284"/>
                  <a:pt x="4244469" y="2757673"/>
                  <a:pt x="4282816" y="2941837"/>
                </a:cubicBezTo>
                <a:cubicBezTo>
                  <a:pt x="4361484" y="3664666"/>
                  <a:pt x="3794713" y="4068993"/>
                  <a:pt x="3186053" y="4038600"/>
                </a:cubicBezTo>
                <a:cubicBezTo>
                  <a:pt x="2998700" y="4076238"/>
                  <a:pt x="2832346" y="4015151"/>
                  <a:pt x="2726409" y="4038600"/>
                </a:cubicBezTo>
                <a:cubicBezTo>
                  <a:pt x="2620472" y="4062049"/>
                  <a:pt x="2428328" y="3976988"/>
                  <a:pt x="2162301" y="4038600"/>
                </a:cubicBezTo>
                <a:cubicBezTo>
                  <a:pt x="1896274" y="4100212"/>
                  <a:pt x="1801080" y="4002592"/>
                  <a:pt x="1681764" y="4038600"/>
                </a:cubicBezTo>
                <a:cubicBezTo>
                  <a:pt x="1562448" y="4074608"/>
                  <a:pt x="1221546" y="4037455"/>
                  <a:pt x="1096763" y="4038600"/>
                </a:cubicBezTo>
                <a:cubicBezTo>
                  <a:pt x="467473" y="3990565"/>
                  <a:pt x="6276" y="3462668"/>
                  <a:pt x="0" y="2941837"/>
                </a:cubicBezTo>
                <a:cubicBezTo>
                  <a:pt x="-46980" y="2738493"/>
                  <a:pt x="43705" y="2569836"/>
                  <a:pt x="0" y="2462118"/>
                </a:cubicBezTo>
                <a:cubicBezTo>
                  <a:pt x="-43705" y="2354400"/>
                  <a:pt x="35464" y="2124993"/>
                  <a:pt x="0" y="2037751"/>
                </a:cubicBezTo>
                <a:cubicBezTo>
                  <a:pt x="-35464" y="1950509"/>
                  <a:pt x="41713" y="1717948"/>
                  <a:pt x="0" y="1539581"/>
                </a:cubicBezTo>
                <a:cubicBezTo>
                  <a:pt x="-41713" y="1361214"/>
                  <a:pt x="47481" y="1275967"/>
                  <a:pt x="0" y="109676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715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3782D6CD-59BE-F9EA-D250-8E3B078BD45E}"/>
              </a:ext>
            </a:extLst>
          </p:cNvPr>
          <p:cNvSpPr/>
          <p:nvPr/>
        </p:nvSpPr>
        <p:spPr>
          <a:xfrm>
            <a:off x="12718767" y="1790700"/>
            <a:ext cx="4282816" cy="4038600"/>
          </a:xfrm>
          <a:custGeom>
            <a:avLst/>
            <a:gdLst>
              <a:gd name="connsiteX0" fmla="*/ 0 w 4282816"/>
              <a:gd name="connsiteY0" fmla="*/ 1096763 h 4038600"/>
              <a:gd name="connsiteX1" fmla="*/ 1096763 w 4282816"/>
              <a:gd name="connsiteY1" fmla="*/ 0 h 4038600"/>
              <a:gd name="connsiteX2" fmla="*/ 1660871 w 4282816"/>
              <a:gd name="connsiteY2" fmla="*/ 0 h 4038600"/>
              <a:gd name="connsiteX3" fmla="*/ 2162301 w 4282816"/>
              <a:gd name="connsiteY3" fmla="*/ 0 h 4038600"/>
              <a:gd name="connsiteX4" fmla="*/ 2642838 w 4282816"/>
              <a:gd name="connsiteY4" fmla="*/ 0 h 4038600"/>
              <a:gd name="connsiteX5" fmla="*/ 3186053 w 4282816"/>
              <a:gd name="connsiteY5" fmla="*/ 0 h 4038600"/>
              <a:gd name="connsiteX6" fmla="*/ 4282816 w 4282816"/>
              <a:gd name="connsiteY6" fmla="*/ 1096763 h 4038600"/>
              <a:gd name="connsiteX7" fmla="*/ 4282816 w 4282816"/>
              <a:gd name="connsiteY7" fmla="*/ 1558032 h 4038600"/>
              <a:gd name="connsiteX8" fmla="*/ 4282816 w 4282816"/>
              <a:gd name="connsiteY8" fmla="*/ 2056201 h 4038600"/>
              <a:gd name="connsiteX9" fmla="*/ 4282816 w 4282816"/>
              <a:gd name="connsiteY9" fmla="*/ 2462118 h 4038600"/>
              <a:gd name="connsiteX10" fmla="*/ 4282816 w 4282816"/>
              <a:gd name="connsiteY10" fmla="*/ 2941837 h 4038600"/>
              <a:gd name="connsiteX11" fmla="*/ 3186053 w 4282816"/>
              <a:gd name="connsiteY11" fmla="*/ 4038600 h 4038600"/>
              <a:gd name="connsiteX12" fmla="*/ 2726409 w 4282816"/>
              <a:gd name="connsiteY12" fmla="*/ 4038600 h 4038600"/>
              <a:gd name="connsiteX13" fmla="*/ 2162301 w 4282816"/>
              <a:gd name="connsiteY13" fmla="*/ 4038600 h 4038600"/>
              <a:gd name="connsiteX14" fmla="*/ 1681764 w 4282816"/>
              <a:gd name="connsiteY14" fmla="*/ 4038600 h 4038600"/>
              <a:gd name="connsiteX15" fmla="*/ 1096763 w 4282816"/>
              <a:gd name="connsiteY15" fmla="*/ 4038600 h 4038600"/>
              <a:gd name="connsiteX16" fmla="*/ 0 w 4282816"/>
              <a:gd name="connsiteY16" fmla="*/ 2941837 h 4038600"/>
              <a:gd name="connsiteX17" fmla="*/ 0 w 4282816"/>
              <a:gd name="connsiteY17" fmla="*/ 2462118 h 4038600"/>
              <a:gd name="connsiteX18" fmla="*/ 0 w 4282816"/>
              <a:gd name="connsiteY18" fmla="*/ 2037751 h 4038600"/>
              <a:gd name="connsiteX19" fmla="*/ 0 w 4282816"/>
              <a:gd name="connsiteY19" fmla="*/ 1539581 h 4038600"/>
              <a:gd name="connsiteX20" fmla="*/ 0 w 4282816"/>
              <a:gd name="connsiteY20" fmla="*/ 1096763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82816" h="4038600" extrusionOk="0">
                <a:moveTo>
                  <a:pt x="0" y="1096763"/>
                </a:moveTo>
                <a:cubicBezTo>
                  <a:pt x="-49207" y="460686"/>
                  <a:pt x="352837" y="51869"/>
                  <a:pt x="1096763" y="0"/>
                </a:cubicBezTo>
                <a:cubicBezTo>
                  <a:pt x="1309249" y="-65764"/>
                  <a:pt x="1537155" y="9276"/>
                  <a:pt x="1660871" y="0"/>
                </a:cubicBezTo>
                <a:cubicBezTo>
                  <a:pt x="1784587" y="-9276"/>
                  <a:pt x="1967767" y="772"/>
                  <a:pt x="2162301" y="0"/>
                </a:cubicBezTo>
                <a:cubicBezTo>
                  <a:pt x="2356835" y="-772"/>
                  <a:pt x="2424387" y="17996"/>
                  <a:pt x="2642838" y="0"/>
                </a:cubicBezTo>
                <a:cubicBezTo>
                  <a:pt x="2861289" y="-17996"/>
                  <a:pt x="2986478" y="64939"/>
                  <a:pt x="3186053" y="0"/>
                </a:cubicBezTo>
                <a:cubicBezTo>
                  <a:pt x="3869560" y="-160075"/>
                  <a:pt x="4235392" y="483776"/>
                  <a:pt x="4282816" y="1096763"/>
                </a:cubicBezTo>
                <a:cubicBezTo>
                  <a:pt x="4331449" y="1254309"/>
                  <a:pt x="4248181" y="1380951"/>
                  <a:pt x="4282816" y="1558032"/>
                </a:cubicBezTo>
                <a:cubicBezTo>
                  <a:pt x="4317451" y="1735113"/>
                  <a:pt x="4272103" y="1945366"/>
                  <a:pt x="4282816" y="2056201"/>
                </a:cubicBezTo>
                <a:cubicBezTo>
                  <a:pt x="4293529" y="2167036"/>
                  <a:pt x="4267965" y="2345952"/>
                  <a:pt x="4282816" y="2462118"/>
                </a:cubicBezTo>
                <a:cubicBezTo>
                  <a:pt x="4297667" y="2578284"/>
                  <a:pt x="4244469" y="2757673"/>
                  <a:pt x="4282816" y="2941837"/>
                </a:cubicBezTo>
                <a:cubicBezTo>
                  <a:pt x="4361484" y="3664666"/>
                  <a:pt x="3794713" y="4068993"/>
                  <a:pt x="3186053" y="4038600"/>
                </a:cubicBezTo>
                <a:cubicBezTo>
                  <a:pt x="2998700" y="4076238"/>
                  <a:pt x="2832346" y="4015151"/>
                  <a:pt x="2726409" y="4038600"/>
                </a:cubicBezTo>
                <a:cubicBezTo>
                  <a:pt x="2620472" y="4062049"/>
                  <a:pt x="2428328" y="3976988"/>
                  <a:pt x="2162301" y="4038600"/>
                </a:cubicBezTo>
                <a:cubicBezTo>
                  <a:pt x="1896274" y="4100212"/>
                  <a:pt x="1801080" y="4002592"/>
                  <a:pt x="1681764" y="4038600"/>
                </a:cubicBezTo>
                <a:cubicBezTo>
                  <a:pt x="1562448" y="4074608"/>
                  <a:pt x="1221546" y="4037455"/>
                  <a:pt x="1096763" y="4038600"/>
                </a:cubicBezTo>
                <a:cubicBezTo>
                  <a:pt x="467473" y="3990565"/>
                  <a:pt x="6276" y="3462668"/>
                  <a:pt x="0" y="2941837"/>
                </a:cubicBezTo>
                <a:cubicBezTo>
                  <a:pt x="-46980" y="2738493"/>
                  <a:pt x="43705" y="2569836"/>
                  <a:pt x="0" y="2462118"/>
                </a:cubicBezTo>
                <a:cubicBezTo>
                  <a:pt x="-43705" y="2354400"/>
                  <a:pt x="35464" y="2124993"/>
                  <a:pt x="0" y="2037751"/>
                </a:cubicBezTo>
                <a:cubicBezTo>
                  <a:pt x="-35464" y="1950509"/>
                  <a:pt x="41713" y="1717948"/>
                  <a:pt x="0" y="1539581"/>
                </a:cubicBezTo>
                <a:cubicBezTo>
                  <a:pt x="-41713" y="1361214"/>
                  <a:pt x="47481" y="1275967"/>
                  <a:pt x="0" y="109676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715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F75265-25CA-B15D-F72E-4F6F6AB76466}"/>
              </a:ext>
            </a:extLst>
          </p:cNvPr>
          <p:cNvSpPr txBox="1"/>
          <p:nvPr/>
        </p:nvSpPr>
        <p:spPr>
          <a:xfrm>
            <a:off x="9982200" y="1055659"/>
            <a:ext cx="1072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iOS</a:t>
            </a:r>
            <a:endParaRPr kumimoji="1" lang="ko-KR" altLang="en-US" sz="4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9BB37F-26D0-AD9A-4582-CCB92F3941FE}"/>
              </a:ext>
            </a:extLst>
          </p:cNvPr>
          <p:cNvSpPr txBox="1"/>
          <p:nvPr/>
        </p:nvSpPr>
        <p:spPr>
          <a:xfrm>
            <a:off x="14266159" y="1055659"/>
            <a:ext cx="23022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>
                <a:latin typeface="NanumGothic" panose="020D0604000000000000" pitchFamily="34" charset="-127"/>
                <a:ea typeface="NanumGothic" panose="020D0604000000000000" pitchFamily="34" charset="-127"/>
              </a:rPr>
              <a:t>Android</a:t>
            </a:r>
            <a:endParaRPr kumimoji="1" lang="ko-KR" altLang="en-US" sz="4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33D5ECDD-3BDF-50FC-6A29-FD1A759180ED}"/>
              </a:ext>
            </a:extLst>
          </p:cNvPr>
          <p:cNvSpPr txBox="1"/>
          <p:nvPr/>
        </p:nvSpPr>
        <p:spPr>
          <a:xfrm>
            <a:off x="760816" y="5676901"/>
            <a:ext cx="5133015" cy="2676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Aft>
                <a:spcPts val="1200"/>
              </a:spcAft>
            </a:pPr>
            <a:r>
              <a:rPr lang="en-US" altLang="ko-KR" sz="2499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 Ultra-Bold"/>
              </a:rPr>
              <a:t>-</a:t>
            </a:r>
            <a:r>
              <a:rPr lang="ko-KR" altLang="en-US" sz="2499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 Ultra-Bold"/>
              </a:rPr>
              <a:t> 웹 기술만으로 앱 기능을 할 수 있음</a:t>
            </a:r>
            <a:endParaRPr lang="en-US" altLang="ko-KR" sz="2499" dirty="0">
              <a:solidFill>
                <a:schemeClr val="tx1">
                  <a:lumMod val="50000"/>
                  <a:lumOff val="50000"/>
                </a:schemeClr>
              </a:solidFill>
              <a:ea typeface="Nanum Gothic Ultra-Bold"/>
            </a:endParaRPr>
          </a:p>
          <a:p>
            <a:pPr>
              <a:lnSpc>
                <a:spcPts val="3499"/>
              </a:lnSpc>
              <a:spcAft>
                <a:spcPts val="1200"/>
              </a:spcAft>
            </a:pPr>
            <a:r>
              <a:rPr lang="en-US" altLang="ko-KR" sz="2499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 Ultra-Bold"/>
              </a:rPr>
              <a:t>-</a:t>
            </a:r>
            <a:r>
              <a:rPr lang="ko-KR" altLang="en-US" sz="2499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 Ultra-Bold"/>
              </a:rPr>
              <a:t> 사용자의 디바이스에 저장되는 앱과 달리 웹 브라우저에서 실행됨</a:t>
            </a:r>
            <a:endParaRPr lang="en-US" altLang="ko-KR" sz="2499" dirty="0">
              <a:solidFill>
                <a:schemeClr val="tx1">
                  <a:lumMod val="50000"/>
                  <a:lumOff val="50000"/>
                </a:schemeClr>
              </a:solidFill>
              <a:ea typeface="Nanum Gothic Ultra-Bold"/>
            </a:endParaRPr>
          </a:p>
          <a:p>
            <a:pPr>
              <a:lnSpc>
                <a:spcPts val="3499"/>
              </a:lnSpc>
              <a:spcAft>
                <a:spcPts val="1200"/>
              </a:spcAft>
            </a:pPr>
            <a:r>
              <a:rPr lang="en-US" altLang="ko-KR" sz="2499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 Ultra-Bold"/>
              </a:rPr>
              <a:t>-</a:t>
            </a:r>
            <a:r>
              <a:rPr lang="ko-KR" altLang="en-US" sz="2499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 Ultra-Bold"/>
              </a:rPr>
              <a:t> </a:t>
            </a:r>
            <a:r>
              <a:rPr lang="ko-KR" altLang="en-US" sz="2499" dirty="0" err="1">
                <a:solidFill>
                  <a:schemeClr val="tx1">
                    <a:lumMod val="50000"/>
                    <a:lumOff val="50000"/>
                  </a:schemeClr>
                </a:solidFill>
                <a:ea typeface="Nanum Gothic Ultra-Bold"/>
              </a:rPr>
              <a:t>푸시알림도</a:t>
            </a:r>
            <a:r>
              <a:rPr lang="ko-KR" altLang="en-US" sz="2499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 Ultra-Bold"/>
              </a:rPr>
              <a:t> 사용이 가능함</a:t>
            </a:r>
            <a:endParaRPr lang="en-US" altLang="ko-KR" sz="2499" dirty="0">
              <a:solidFill>
                <a:schemeClr val="tx1">
                  <a:lumMod val="50000"/>
                  <a:lumOff val="50000"/>
                </a:schemeClr>
              </a:solidFill>
              <a:ea typeface="Nanum Gothic Ultra-Bold"/>
            </a:endParaRPr>
          </a:p>
          <a:p>
            <a:pPr>
              <a:lnSpc>
                <a:spcPts val="3499"/>
              </a:lnSpc>
              <a:spcAft>
                <a:spcPts val="1200"/>
              </a:spcAft>
            </a:pPr>
            <a:r>
              <a:rPr lang="en-US" altLang="ko-KR" sz="2499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 Ultra-Bold"/>
              </a:rPr>
              <a:t>-</a:t>
            </a:r>
            <a:r>
              <a:rPr lang="ko-KR" altLang="en-US" sz="2499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 Ultra-Bold"/>
              </a:rPr>
              <a:t> 오프라인에서도 작동됨</a:t>
            </a:r>
            <a:endParaRPr lang="en-US" altLang="ko-KR" sz="2499" dirty="0">
              <a:solidFill>
                <a:schemeClr val="tx1">
                  <a:lumMod val="50000"/>
                  <a:lumOff val="50000"/>
                </a:schemeClr>
              </a:solidFill>
              <a:ea typeface="Nanum Gothic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1355046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800" y="1649917"/>
            <a:ext cx="5193598" cy="104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 dirty="0">
                <a:solidFill>
                  <a:srgbClr val="000000"/>
                </a:solidFill>
                <a:ea typeface="Nanum Gothic Ultra-Bold"/>
              </a:rPr>
              <a:t>Back-end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92FC4068-46DF-0A9E-D91D-D231F6A12FBF}"/>
              </a:ext>
            </a:extLst>
          </p:cNvPr>
          <p:cNvSpPr/>
          <p:nvPr/>
        </p:nvSpPr>
        <p:spPr>
          <a:xfrm>
            <a:off x="685800" y="3630240"/>
            <a:ext cx="5973309" cy="4637459"/>
          </a:xfrm>
          <a:custGeom>
            <a:avLst/>
            <a:gdLst/>
            <a:ahLst/>
            <a:cxnLst/>
            <a:rect l="l" t="t" r="r" b="b"/>
            <a:pathLst>
              <a:path w="2595860" h="2015331">
                <a:moveTo>
                  <a:pt x="0" y="0"/>
                </a:moveTo>
                <a:lnTo>
                  <a:pt x="2595860" y="0"/>
                </a:lnTo>
                <a:lnTo>
                  <a:pt x="2595860" y="2015332"/>
                </a:lnTo>
                <a:lnTo>
                  <a:pt x="0" y="2015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737DA6AE-3136-CB49-CB31-0A38E38DF228}"/>
              </a:ext>
            </a:extLst>
          </p:cNvPr>
          <p:cNvSpPr txBox="1"/>
          <p:nvPr/>
        </p:nvSpPr>
        <p:spPr>
          <a:xfrm>
            <a:off x="10068200" y="2694755"/>
            <a:ext cx="7191099" cy="868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-</a:t>
            </a:r>
            <a:r>
              <a:rPr lang="ko-KR" altLang="en-US" sz="2499" dirty="0">
                <a:ea typeface="Nanum Gothic Ultra-Bold"/>
              </a:rPr>
              <a:t> </a:t>
            </a:r>
            <a:r>
              <a:rPr lang="en-US" altLang="ko-KR" sz="2499" dirty="0">
                <a:ea typeface="Nanum Gothic Ultra-Bold"/>
              </a:rPr>
              <a:t>JS</a:t>
            </a:r>
            <a:r>
              <a:rPr lang="ko-KR" altLang="en-US" sz="2499" dirty="0">
                <a:ea typeface="Nanum Gothic Ultra-Bold"/>
              </a:rPr>
              <a:t>로 서버를 구축할 수 있고 각종 라이브러리와 미들웨어 등이 내장되어 개발이 편함</a:t>
            </a:r>
            <a:endParaRPr lang="en-US" altLang="ko-KR" sz="2499" dirty="0">
              <a:ea typeface="Nanum Gothic Ultra-Bold"/>
            </a:endParaRPr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796A883B-D2F0-02DF-CCE9-8E5A17143EA0}"/>
              </a:ext>
            </a:extLst>
          </p:cNvPr>
          <p:cNvGrpSpPr/>
          <p:nvPr/>
        </p:nvGrpSpPr>
        <p:grpSpPr>
          <a:xfrm>
            <a:off x="7712576" y="3629267"/>
            <a:ext cx="2193424" cy="1106480"/>
            <a:chOff x="0" y="73733"/>
            <a:chExt cx="4221855" cy="2129728"/>
          </a:xfrm>
        </p:grpSpPr>
        <p:sp>
          <p:nvSpPr>
            <p:cNvPr id="21" name="TextBox 3">
              <a:extLst>
                <a:ext uri="{FF2B5EF4-FFF2-40B4-BE49-F238E27FC236}">
                  <a16:creationId xmlns:a16="http://schemas.microsoft.com/office/drawing/2014/main" id="{78464A67-D777-37B9-B9F6-EBC4D30D1EF6}"/>
                </a:ext>
              </a:extLst>
            </p:cNvPr>
            <p:cNvSpPr txBox="1"/>
            <p:nvPr/>
          </p:nvSpPr>
          <p:spPr>
            <a:xfrm>
              <a:off x="0" y="1392612"/>
              <a:ext cx="4066701" cy="810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 err="1">
                  <a:ea typeface="Nanum Gothic Ultra-Bold"/>
                </a:rPr>
                <a:t>express.js</a:t>
              </a:r>
              <a:endParaRPr lang="en-US" sz="2499" dirty="0">
                <a:ea typeface="Nanum Gothic Ultra-Bold"/>
              </a:endParaRPr>
            </a:p>
          </p:txBody>
        </p:sp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9A5CFEA7-2E2D-B3C2-6FA2-154FFD1B2A88}"/>
                </a:ext>
              </a:extLst>
            </p:cNvPr>
            <p:cNvSpPr/>
            <p:nvPr/>
          </p:nvSpPr>
          <p:spPr>
            <a:xfrm>
              <a:off x="0" y="73733"/>
              <a:ext cx="4221855" cy="1318879"/>
            </a:xfrm>
            <a:custGeom>
              <a:avLst/>
              <a:gdLst/>
              <a:ahLst/>
              <a:cxnLst/>
              <a:rect l="l" t="t" r="r" b="b"/>
              <a:pathLst>
                <a:path w="1466590" h="1295932">
                  <a:moveTo>
                    <a:pt x="0" y="0"/>
                  </a:moveTo>
                  <a:lnTo>
                    <a:pt x="1466590" y="0"/>
                  </a:lnTo>
                  <a:lnTo>
                    <a:pt x="1466590" y="1295932"/>
                  </a:lnTo>
                  <a:lnTo>
                    <a:pt x="0" y="1295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6013" b="-53064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23" name="Group 2">
            <a:extLst>
              <a:ext uri="{FF2B5EF4-FFF2-40B4-BE49-F238E27FC236}">
                <a16:creationId xmlns:a16="http://schemas.microsoft.com/office/drawing/2014/main" id="{5B279623-0962-884E-479F-91023DD1FE52}"/>
              </a:ext>
            </a:extLst>
          </p:cNvPr>
          <p:cNvGrpSpPr/>
          <p:nvPr/>
        </p:nvGrpSpPr>
        <p:grpSpPr>
          <a:xfrm>
            <a:off x="7732842" y="1104900"/>
            <a:ext cx="2171911" cy="1884885"/>
            <a:chOff x="0" y="-533124"/>
            <a:chExt cx="4066701" cy="3529272"/>
          </a:xfrm>
        </p:grpSpPr>
        <p:sp>
          <p:nvSpPr>
            <p:cNvPr id="24" name="TextBox 3">
              <a:extLst>
                <a:ext uri="{FF2B5EF4-FFF2-40B4-BE49-F238E27FC236}">
                  <a16:creationId xmlns:a16="http://schemas.microsoft.com/office/drawing/2014/main" id="{ED8B7CF6-1CAF-2814-11E0-EABE687F74BC}"/>
                </a:ext>
              </a:extLst>
            </p:cNvPr>
            <p:cNvSpPr txBox="1"/>
            <p:nvPr/>
          </p:nvSpPr>
          <p:spPr>
            <a:xfrm>
              <a:off x="0" y="2207361"/>
              <a:ext cx="4066701" cy="788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ea typeface="Nanum Gothic Ultra-Bold"/>
                </a:rPr>
                <a:t>Node.js</a:t>
              </a:r>
            </a:p>
          </p:txBody>
        </p:sp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FE81712D-9130-0BCD-2387-176525BB3115}"/>
                </a:ext>
              </a:extLst>
            </p:cNvPr>
            <p:cNvSpPr/>
            <p:nvPr/>
          </p:nvSpPr>
          <p:spPr>
            <a:xfrm>
              <a:off x="720558" y="-533124"/>
              <a:ext cx="2625585" cy="2625584"/>
            </a:xfrm>
            <a:custGeom>
              <a:avLst/>
              <a:gdLst/>
              <a:ahLst/>
              <a:cxnLst/>
              <a:rect l="l" t="t" r="r" b="b"/>
              <a:pathLst>
                <a:path w="1466590" h="1295932">
                  <a:moveTo>
                    <a:pt x="0" y="0"/>
                  </a:moveTo>
                  <a:lnTo>
                    <a:pt x="1466590" y="0"/>
                  </a:lnTo>
                  <a:lnTo>
                    <a:pt x="1466590" y="1295932"/>
                  </a:lnTo>
                  <a:lnTo>
                    <a:pt x="0" y="1295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6" name="십자형[C] 25">
            <a:extLst>
              <a:ext uri="{FF2B5EF4-FFF2-40B4-BE49-F238E27FC236}">
                <a16:creationId xmlns:a16="http://schemas.microsoft.com/office/drawing/2014/main" id="{0958A0A3-CEB0-1B91-C891-A78B2B5EC2AF}"/>
              </a:ext>
            </a:extLst>
          </p:cNvPr>
          <p:cNvSpPr/>
          <p:nvPr/>
        </p:nvSpPr>
        <p:spPr>
          <a:xfrm>
            <a:off x="8611995" y="3146122"/>
            <a:ext cx="413603" cy="413603"/>
          </a:xfrm>
          <a:custGeom>
            <a:avLst/>
            <a:gdLst>
              <a:gd name="connsiteX0" fmla="*/ 0 w 413603"/>
              <a:gd name="connsiteY0" fmla="*/ 182031 h 413603"/>
              <a:gd name="connsiteX1" fmla="*/ 182031 w 413603"/>
              <a:gd name="connsiteY1" fmla="*/ 182031 h 413603"/>
              <a:gd name="connsiteX2" fmla="*/ 182031 w 413603"/>
              <a:gd name="connsiteY2" fmla="*/ 0 h 413603"/>
              <a:gd name="connsiteX3" fmla="*/ 231572 w 413603"/>
              <a:gd name="connsiteY3" fmla="*/ 0 h 413603"/>
              <a:gd name="connsiteX4" fmla="*/ 231572 w 413603"/>
              <a:gd name="connsiteY4" fmla="*/ 182031 h 413603"/>
              <a:gd name="connsiteX5" fmla="*/ 413603 w 413603"/>
              <a:gd name="connsiteY5" fmla="*/ 182031 h 413603"/>
              <a:gd name="connsiteX6" fmla="*/ 413603 w 413603"/>
              <a:gd name="connsiteY6" fmla="*/ 231572 h 413603"/>
              <a:gd name="connsiteX7" fmla="*/ 231572 w 413603"/>
              <a:gd name="connsiteY7" fmla="*/ 231572 h 413603"/>
              <a:gd name="connsiteX8" fmla="*/ 231572 w 413603"/>
              <a:gd name="connsiteY8" fmla="*/ 413603 h 413603"/>
              <a:gd name="connsiteX9" fmla="*/ 182031 w 413603"/>
              <a:gd name="connsiteY9" fmla="*/ 413603 h 413603"/>
              <a:gd name="connsiteX10" fmla="*/ 182031 w 413603"/>
              <a:gd name="connsiteY10" fmla="*/ 231572 h 413603"/>
              <a:gd name="connsiteX11" fmla="*/ 0 w 413603"/>
              <a:gd name="connsiteY11" fmla="*/ 231572 h 413603"/>
              <a:gd name="connsiteX12" fmla="*/ 0 w 413603"/>
              <a:gd name="connsiteY12" fmla="*/ 182031 h 413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3603" h="413603" extrusionOk="0">
                <a:moveTo>
                  <a:pt x="0" y="182031"/>
                </a:moveTo>
                <a:cubicBezTo>
                  <a:pt x="76311" y="168241"/>
                  <a:pt x="120049" y="186898"/>
                  <a:pt x="182031" y="182031"/>
                </a:cubicBezTo>
                <a:cubicBezTo>
                  <a:pt x="173170" y="153909"/>
                  <a:pt x="185876" y="31723"/>
                  <a:pt x="182031" y="0"/>
                </a:cubicBezTo>
                <a:cubicBezTo>
                  <a:pt x="202510" y="-1923"/>
                  <a:pt x="208794" y="-3793"/>
                  <a:pt x="231572" y="0"/>
                </a:cubicBezTo>
                <a:cubicBezTo>
                  <a:pt x="239721" y="39396"/>
                  <a:pt x="239095" y="158975"/>
                  <a:pt x="231572" y="182031"/>
                </a:cubicBezTo>
                <a:cubicBezTo>
                  <a:pt x="277448" y="187684"/>
                  <a:pt x="337378" y="181797"/>
                  <a:pt x="413603" y="182031"/>
                </a:cubicBezTo>
                <a:cubicBezTo>
                  <a:pt x="413330" y="187576"/>
                  <a:pt x="415086" y="210011"/>
                  <a:pt x="413603" y="231572"/>
                </a:cubicBezTo>
                <a:cubicBezTo>
                  <a:pt x="354239" y="224188"/>
                  <a:pt x="269218" y="240447"/>
                  <a:pt x="231572" y="231572"/>
                </a:cubicBezTo>
                <a:cubicBezTo>
                  <a:pt x="220459" y="266874"/>
                  <a:pt x="226559" y="389593"/>
                  <a:pt x="231572" y="413603"/>
                </a:cubicBezTo>
                <a:cubicBezTo>
                  <a:pt x="214907" y="416212"/>
                  <a:pt x="206420" y="416851"/>
                  <a:pt x="182031" y="413603"/>
                </a:cubicBezTo>
                <a:cubicBezTo>
                  <a:pt x="180329" y="351394"/>
                  <a:pt x="173700" y="299821"/>
                  <a:pt x="182031" y="231572"/>
                </a:cubicBezTo>
                <a:cubicBezTo>
                  <a:pt x="100686" y="229223"/>
                  <a:pt x="79880" y="225231"/>
                  <a:pt x="0" y="231572"/>
                </a:cubicBezTo>
                <a:cubicBezTo>
                  <a:pt x="3884" y="212058"/>
                  <a:pt x="-1633" y="201552"/>
                  <a:pt x="0" y="182031"/>
                </a:cubicBezTo>
                <a:close/>
              </a:path>
            </a:pathLst>
          </a:custGeom>
          <a:noFill/>
          <a:ln cap="rnd">
            <a:extLst>
              <a:ext uri="{C807C97D-BFC1-408E-A445-0C87EB9F89A2}">
                <ask:lineSketchStyleProps xmlns:ask="http://schemas.microsoft.com/office/drawing/2018/sketchyshapes" sd="1219033472">
                  <a:prstGeom prst="plus">
                    <a:avLst>
                      <a:gd name="adj" fmla="val 44011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CDFCF71-12F0-9439-4A5D-C084C435FCE3}"/>
              </a:ext>
            </a:extLst>
          </p:cNvPr>
          <p:cNvSpPr/>
          <p:nvPr/>
        </p:nvSpPr>
        <p:spPr>
          <a:xfrm>
            <a:off x="7148147" y="5554981"/>
            <a:ext cx="10911253" cy="45719"/>
          </a:xfrm>
          <a:custGeom>
            <a:avLst/>
            <a:gdLst>
              <a:gd name="connsiteX0" fmla="*/ 0 w 10911253"/>
              <a:gd name="connsiteY0" fmla="*/ 0 h 45719"/>
              <a:gd name="connsiteX1" fmla="*/ 465164 w 10911253"/>
              <a:gd name="connsiteY1" fmla="*/ 0 h 45719"/>
              <a:gd name="connsiteX2" fmla="*/ 712103 w 10911253"/>
              <a:gd name="connsiteY2" fmla="*/ 0 h 45719"/>
              <a:gd name="connsiteX3" fmla="*/ 1504604 w 10911253"/>
              <a:gd name="connsiteY3" fmla="*/ 0 h 45719"/>
              <a:gd name="connsiteX4" fmla="*/ 1969768 w 10911253"/>
              <a:gd name="connsiteY4" fmla="*/ 0 h 45719"/>
              <a:gd name="connsiteX5" fmla="*/ 2434932 w 10911253"/>
              <a:gd name="connsiteY5" fmla="*/ 0 h 45719"/>
              <a:gd name="connsiteX6" fmla="*/ 3227434 w 10911253"/>
              <a:gd name="connsiteY6" fmla="*/ 0 h 45719"/>
              <a:gd name="connsiteX7" fmla="*/ 3583485 w 10911253"/>
              <a:gd name="connsiteY7" fmla="*/ 0 h 45719"/>
              <a:gd name="connsiteX8" fmla="*/ 4375987 w 10911253"/>
              <a:gd name="connsiteY8" fmla="*/ 0 h 45719"/>
              <a:gd name="connsiteX9" fmla="*/ 5168488 w 10911253"/>
              <a:gd name="connsiteY9" fmla="*/ 0 h 45719"/>
              <a:gd name="connsiteX10" fmla="*/ 5742765 w 10911253"/>
              <a:gd name="connsiteY10" fmla="*/ 0 h 45719"/>
              <a:gd name="connsiteX11" fmla="*/ 6535266 w 10911253"/>
              <a:gd name="connsiteY11" fmla="*/ 0 h 45719"/>
              <a:gd name="connsiteX12" fmla="*/ 7000430 w 10911253"/>
              <a:gd name="connsiteY12" fmla="*/ 0 h 45719"/>
              <a:gd name="connsiteX13" fmla="*/ 7465594 w 10911253"/>
              <a:gd name="connsiteY13" fmla="*/ 0 h 45719"/>
              <a:gd name="connsiteX14" fmla="*/ 8148983 w 10911253"/>
              <a:gd name="connsiteY14" fmla="*/ 0 h 45719"/>
              <a:gd name="connsiteX15" fmla="*/ 8614147 w 10911253"/>
              <a:gd name="connsiteY15" fmla="*/ 0 h 45719"/>
              <a:gd name="connsiteX16" fmla="*/ 9406649 w 10911253"/>
              <a:gd name="connsiteY16" fmla="*/ 0 h 45719"/>
              <a:gd name="connsiteX17" fmla="*/ 10199150 w 10911253"/>
              <a:gd name="connsiteY17" fmla="*/ 0 h 45719"/>
              <a:gd name="connsiteX18" fmla="*/ 10911253 w 10911253"/>
              <a:gd name="connsiteY18" fmla="*/ 0 h 45719"/>
              <a:gd name="connsiteX19" fmla="*/ 10911253 w 10911253"/>
              <a:gd name="connsiteY19" fmla="*/ 45719 h 45719"/>
              <a:gd name="connsiteX20" fmla="*/ 10664314 w 10911253"/>
              <a:gd name="connsiteY20" fmla="*/ 45719 h 45719"/>
              <a:gd name="connsiteX21" fmla="*/ 9871813 w 10911253"/>
              <a:gd name="connsiteY21" fmla="*/ 45719 h 45719"/>
              <a:gd name="connsiteX22" fmla="*/ 9297536 w 10911253"/>
              <a:gd name="connsiteY22" fmla="*/ 45719 h 45719"/>
              <a:gd name="connsiteX23" fmla="*/ 8941485 w 10911253"/>
              <a:gd name="connsiteY23" fmla="*/ 45719 h 45719"/>
              <a:gd name="connsiteX24" fmla="*/ 8367208 w 10911253"/>
              <a:gd name="connsiteY24" fmla="*/ 45719 h 45719"/>
              <a:gd name="connsiteX25" fmla="*/ 8120269 w 10911253"/>
              <a:gd name="connsiteY25" fmla="*/ 45719 h 45719"/>
              <a:gd name="connsiteX26" fmla="*/ 7873330 w 10911253"/>
              <a:gd name="connsiteY26" fmla="*/ 45719 h 45719"/>
              <a:gd name="connsiteX27" fmla="*/ 7299054 w 10911253"/>
              <a:gd name="connsiteY27" fmla="*/ 45719 h 45719"/>
              <a:gd name="connsiteX28" fmla="*/ 6943003 w 10911253"/>
              <a:gd name="connsiteY28" fmla="*/ 45719 h 45719"/>
              <a:gd name="connsiteX29" fmla="*/ 6259614 w 10911253"/>
              <a:gd name="connsiteY29" fmla="*/ 45719 h 45719"/>
              <a:gd name="connsiteX30" fmla="*/ 5903562 w 10911253"/>
              <a:gd name="connsiteY30" fmla="*/ 45719 h 45719"/>
              <a:gd name="connsiteX31" fmla="*/ 5220173 w 10911253"/>
              <a:gd name="connsiteY31" fmla="*/ 45719 h 45719"/>
              <a:gd name="connsiteX32" fmla="*/ 4973234 w 10911253"/>
              <a:gd name="connsiteY32" fmla="*/ 45719 h 45719"/>
              <a:gd name="connsiteX33" fmla="*/ 4289845 w 10911253"/>
              <a:gd name="connsiteY33" fmla="*/ 45719 h 45719"/>
              <a:gd name="connsiteX34" fmla="*/ 3933794 w 10911253"/>
              <a:gd name="connsiteY34" fmla="*/ 45719 h 45719"/>
              <a:gd name="connsiteX35" fmla="*/ 3686855 w 10911253"/>
              <a:gd name="connsiteY35" fmla="*/ 45719 h 45719"/>
              <a:gd name="connsiteX36" fmla="*/ 3330804 w 10911253"/>
              <a:gd name="connsiteY36" fmla="*/ 45719 h 45719"/>
              <a:gd name="connsiteX37" fmla="*/ 2647415 w 10911253"/>
              <a:gd name="connsiteY37" fmla="*/ 45719 h 45719"/>
              <a:gd name="connsiteX38" fmla="*/ 2291363 w 10911253"/>
              <a:gd name="connsiteY38" fmla="*/ 45719 h 45719"/>
              <a:gd name="connsiteX39" fmla="*/ 2044424 w 10911253"/>
              <a:gd name="connsiteY39" fmla="*/ 45719 h 45719"/>
              <a:gd name="connsiteX40" fmla="*/ 1688373 w 10911253"/>
              <a:gd name="connsiteY40" fmla="*/ 45719 h 45719"/>
              <a:gd name="connsiteX41" fmla="*/ 1223209 w 10911253"/>
              <a:gd name="connsiteY41" fmla="*/ 45719 h 45719"/>
              <a:gd name="connsiteX42" fmla="*/ 648932 w 10911253"/>
              <a:gd name="connsiteY42" fmla="*/ 45719 h 45719"/>
              <a:gd name="connsiteX43" fmla="*/ 0 w 10911253"/>
              <a:gd name="connsiteY43" fmla="*/ 45719 h 45719"/>
              <a:gd name="connsiteX44" fmla="*/ 0 w 10911253"/>
              <a:gd name="connsiteY4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911253" h="45719" extrusionOk="0">
                <a:moveTo>
                  <a:pt x="0" y="0"/>
                </a:moveTo>
                <a:cubicBezTo>
                  <a:pt x="123340" y="-17415"/>
                  <a:pt x="354475" y="32475"/>
                  <a:pt x="465164" y="0"/>
                </a:cubicBezTo>
                <a:cubicBezTo>
                  <a:pt x="575853" y="-32475"/>
                  <a:pt x="635040" y="17754"/>
                  <a:pt x="712103" y="0"/>
                </a:cubicBezTo>
                <a:cubicBezTo>
                  <a:pt x="789166" y="-17754"/>
                  <a:pt x="1180884" y="76337"/>
                  <a:pt x="1504604" y="0"/>
                </a:cubicBezTo>
                <a:cubicBezTo>
                  <a:pt x="1828324" y="-76337"/>
                  <a:pt x="1867280" y="28254"/>
                  <a:pt x="1969768" y="0"/>
                </a:cubicBezTo>
                <a:cubicBezTo>
                  <a:pt x="2072256" y="-28254"/>
                  <a:pt x="2211956" y="10226"/>
                  <a:pt x="2434932" y="0"/>
                </a:cubicBezTo>
                <a:cubicBezTo>
                  <a:pt x="2657908" y="-10226"/>
                  <a:pt x="2980241" y="84503"/>
                  <a:pt x="3227434" y="0"/>
                </a:cubicBezTo>
                <a:cubicBezTo>
                  <a:pt x="3474627" y="-84503"/>
                  <a:pt x="3434909" y="27646"/>
                  <a:pt x="3583485" y="0"/>
                </a:cubicBezTo>
                <a:cubicBezTo>
                  <a:pt x="3732061" y="-27646"/>
                  <a:pt x="4118481" y="94037"/>
                  <a:pt x="4375987" y="0"/>
                </a:cubicBezTo>
                <a:cubicBezTo>
                  <a:pt x="4633493" y="-94037"/>
                  <a:pt x="4839840" y="36474"/>
                  <a:pt x="5168488" y="0"/>
                </a:cubicBezTo>
                <a:cubicBezTo>
                  <a:pt x="5497136" y="-36474"/>
                  <a:pt x="5562556" y="44527"/>
                  <a:pt x="5742765" y="0"/>
                </a:cubicBezTo>
                <a:cubicBezTo>
                  <a:pt x="5922974" y="-44527"/>
                  <a:pt x="6317276" y="21942"/>
                  <a:pt x="6535266" y="0"/>
                </a:cubicBezTo>
                <a:cubicBezTo>
                  <a:pt x="6753256" y="-21942"/>
                  <a:pt x="6906214" y="13825"/>
                  <a:pt x="7000430" y="0"/>
                </a:cubicBezTo>
                <a:cubicBezTo>
                  <a:pt x="7094646" y="-13825"/>
                  <a:pt x="7267729" y="54434"/>
                  <a:pt x="7465594" y="0"/>
                </a:cubicBezTo>
                <a:cubicBezTo>
                  <a:pt x="7663459" y="-54434"/>
                  <a:pt x="7824567" y="41262"/>
                  <a:pt x="8148983" y="0"/>
                </a:cubicBezTo>
                <a:cubicBezTo>
                  <a:pt x="8473399" y="-41262"/>
                  <a:pt x="8443946" y="40561"/>
                  <a:pt x="8614147" y="0"/>
                </a:cubicBezTo>
                <a:cubicBezTo>
                  <a:pt x="8784348" y="-40561"/>
                  <a:pt x="9018334" y="61019"/>
                  <a:pt x="9406649" y="0"/>
                </a:cubicBezTo>
                <a:cubicBezTo>
                  <a:pt x="9794964" y="-61019"/>
                  <a:pt x="10024327" y="89685"/>
                  <a:pt x="10199150" y="0"/>
                </a:cubicBezTo>
                <a:cubicBezTo>
                  <a:pt x="10373973" y="-89685"/>
                  <a:pt x="10704378" y="62554"/>
                  <a:pt x="10911253" y="0"/>
                </a:cubicBezTo>
                <a:cubicBezTo>
                  <a:pt x="10913506" y="20664"/>
                  <a:pt x="10908288" y="26277"/>
                  <a:pt x="10911253" y="45719"/>
                </a:cubicBezTo>
                <a:cubicBezTo>
                  <a:pt x="10856051" y="57506"/>
                  <a:pt x="10773137" y="28547"/>
                  <a:pt x="10664314" y="45719"/>
                </a:cubicBezTo>
                <a:cubicBezTo>
                  <a:pt x="10555491" y="62891"/>
                  <a:pt x="10114144" y="-44998"/>
                  <a:pt x="9871813" y="45719"/>
                </a:cubicBezTo>
                <a:cubicBezTo>
                  <a:pt x="9629482" y="136436"/>
                  <a:pt x="9518167" y="-19409"/>
                  <a:pt x="9297536" y="45719"/>
                </a:cubicBezTo>
                <a:cubicBezTo>
                  <a:pt x="9076905" y="110847"/>
                  <a:pt x="9023768" y="4857"/>
                  <a:pt x="8941485" y="45719"/>
                </a:cubicBezTo>
                <a:cubicBezTo>
                  <a:pt x="8859202" y="86581"/>
                  <a:pt x="8529276" y="42941"/>
                  <a:pt x="8367208" y="45719"/>
                </a:cubicBezTo>
                <a:cubicBezTo>
                  <a:pt x="8205140" y="48497"/>
                  <a:pt x="8213431" y="18511"/>
                  <a:pt x="8120269" y="45719"/>
                </a:cubicBezTo>
                <a:cubicBezTo>
                  <a:pt x="8027107" y="72927"/>
                  <a:pt x="7941364" y="18806"/>
                  <a:pt x="7873330" y="45719"/>
                </a:cubicBezTo>
                <a:cubicBezTo>
                  <a:pt x="7805296" y="72632"/>
                  <a:pt x="7457944" y="11019"/>
                  <a:pt x="7299054" y="45719"/>
                </a:cubicBezTo>
                <a:cubicBezTo>
                  <a:pt x="7140164" y="80419"/>
                  <a:pt x="7032408" y="13314"/>
                  <a:pt x="6943003" y="45719"/>
                </a:cubicBezTo>
                <a:cubicBezTo>
                  <a:pt x="6853598" y="78124"/>
                  <a:pt x="6411322" y="-14584"/>
                  <a:pt x="6259614" y="45719"/>
                </a:cubicBezTo>
                <a:cubicBezTo>
                  <a:pt x="6107906" y="106022"/>
                  <a:pt x="6030226" y="29842"/>
                  <a:pt x="5903562" y="45719"/>
                </a:cubicBezTo>
                <a:cubicBezTo>
                  <a:pt x="5776898" y="61596"/>
                  <a:pt x="5459700" y="-28743"/>
                  <a:pt x="5220173" y="45719"/>
                </a:cubicBezTo>
                <a:cubicBezTo>
                  <a:pt x="4980646" y="120181"/>
                  <a:pt x="5078804" y="35592"/>
                  <a:pt x="4973234" y="45719"/>
                </a:cubicBezTo>
                <a:cubicBezTo>
                  <a:pt x="4867664" y="55846"/>
                  <a:pt x="4596575" y="38439"/>
                  <a:pt x="4289845" y="45719"/>
                </a:cubicBezTo>
                <a:cubicBezTo>
                  <a:pt x="3983115" y="52999"/>
                  <a:pt x="4007045" y="35133"/>
                  <a:pt x="3933794" y="45719"/>
                </a:cubicBezTo>
                <a:cubicBezTo>
                  <a:pt x="3860543" y="56305"/>
                  <a:pt x="3740776" y="42083"/>
                  <a:pt x="3686855" y="45719"/>
                </a:cubicBezTo>
                <a:cubicBezTo>
                  <a:pt x="3632934" y="49355"/>
                  <a:pt x="3415889" y="24981"/>
                  <a:pt x="3330804" y="45719"/>
                </a:cubicBezTo>
                <a:cubicBezTo>
                  <a:pt x="3245719" y="66457"/>
                  <a:pt x="2979188" y="-12326"/>
                  <a:pt x="2647415" y="45719"/>
                </a:cubicBezTo>
                <a:cubicBezTo>
                  <a:pt x="2315642" y="103764"/>
                  <a:pt x="2451644" y="17083"/>
                  <a:pt x="2291363" y="45719"/>
                </a:cubicBezTo>
                <a:cubicBezTo>
                  <a:pt x="2131082" y="74355"/>
                  <a:pt x="2103309" y="33400"/>
                  <a:pt x="2044424" y="45719"/>
                </a:cubicBezTo>
                <a:cubicBezTo>
                  <a:pt x="1985539" y="58038"/>
                  <a:pt x="1766034" y="8295"/>
                  <a:pt x="1688373" y="45719"/>
                </a:cubicBezTo>
                <a:cubicBezTo>
                  <a:pt x="1610712" y="83143"/>
                  <a:pt x="1323391" y="17644"/>
                  <a:pt x="1223209" y="45719"/>
                </a:cubicBezTo>
                <a:cubicBezTo>
                  <a:pt x="1123027" y="73794"/>
                  <a:pt x="884573" y="-18016"/>
                  <a:pt x="648932" y="45719"/>
                </a:cubicBezTo>
                <a:cubicBezTo>
                  <a:pt x="413291" y="109454"/>
                  <a:pt x="281183" y="36415"/>
                  <a:pt x="0" y="45719"/>
                </a:cubicBezTo>
                <a:cubicBezTo>
                  <a:pt x="-3388" y="26039"/>
                  <a:pt x="4771" y="16795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6EE8FC2F-48E4-8E80-8544-D0460CA57D2D}"/>
              </a:ext>
            </a:extLst>
          </p:cNvPr>
          <p:cNvGrpSpPr/>
          <p:nvPr/>
        </p:nvGrpSpPr>
        <p:grpSpPr>
          <a:xfrm>
            <a:off x="7385399" y="6939975"/>
            <a:ext cx="2847777" cy="1720346"/>
            <a:chOff x="0" y="281467"/>
            <a:chExt cx="4221855" cy="2550428"/>
          </a:xfrm>
        </p:grpSpPr>
        <p:sp>
          <p:nvSpPr>
            <p:cNvPr id="29" name="TextBox 3">
              <a:extLst>
                <a:ext uri="{FF2B5EF4-FFF2-40B4-BE49-F238E27FC236}">
                  <a16:creationId xmlns:a16="http://schemas.microsoft.com/office/drawing/2014/main" id="{BAF4E38B-B86E-5384-1034-BE54CA643AED}"/>
                </a:ext>
              </a:extLst>
            </p:cNvPr>
            <p:cNvSpPr txBox="1"/>
            <p:nvPr/>
          </p:nvSpPr>
          <p:spPr>
            <a:xfrm>
              <a:off x="0" y="2207360"/>
              <a:ext cx="4066702" cy="624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ea typeface="Nanum Gothic Ultra-Bold"/>
                </a:rPr>
                <a:t>Mongo DB</a:t>
              </a:r>
            </a:p>
          </p:txBody>
        </p:sp>
        <p:sp>
          <p:nvSpPr>
            <p:cNvPr id="30" name="Freeform 4">
              <a:extLst>
                <a:ext uri="{FF2B5EF4-FFF2-40B4-BE49-F238E27FC236}">
                  <a16:creationId xmlns:a16="http://schemas.microsoft.com/office/drawing/2014/main" id="{12538FF4-F64C-B284-08DC-731E6FE31EA8}"/>
                </a:ext>
              </a:extLst>
            </p:cNvPr>
            <p:cNvSpPr/>
            <p:nvPr/>
          </p:nvSpPr>
          <p:spPr>
            <a:xfrm>
              <a:off x="0" y="281467"/>
              <a:ext cx="4221855" cy="1657796"/>
            </a:xfrm>
            <a:custGeom>
              <a:avLst/>
              <a:gdLst/>
              <a:ahLst/>
              <a:cxnLst/>
              <a:rect l="l" t="t" r="r" b="b"/>
              <a:pathLst>
                <a:path w="1466590" h="1295932">
                  <a:moveTo>
                    <a:pt x="0" y="0"/>
                  </a:moveTo>
                  <a:lnTo>
                    <a:pt x="1466590" y="0"/>
                  </a:lnTo>
                  <a:lnTo>
                    <a:pt x="1466590" y="1295932"/>
                  </a:lnTo>
                  <a:lnTo>
                    <a:pt x="0" y="1295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2512" b="-87396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34" name="TextBox 4">
            <a:extLst>
              <a:ext uri="{FF2B5EF4-FFF2-40B4-BE49-F238E27FC236}">
                <a16:creationId xmlns:a16="http://schemas.microsoft.com/office/drawing/2014/main" id="{26FC45ED-947C-C3C6-9556-08AAEF4F69ED}"/>
              </a:ext>
            </a:extLst>
          </p:cNvPr>
          <p:cNvSpPr txBox="1"/>
          <p:nvPr/>
        </p:nvSpPr>
        <p:spPr>
          <a:xfrm>
            <a:off x="10068200" y="6221853"/>
            <a:ext cx="7191099" cy="311264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-</a:t>
            </a:r>
            <a:r>
              <a:rPr lang="ko-KR" altLang="en-US" sz="2499" dirty="0">
                <a:ea typeface="Nanum Gothic Ultra-Bold"/>
              </a:rPr>
              <a:t> 몇 만개의 회원정보를 열람하는데 있어 </a:t>
            </a:r>
            <a:r>
              <a:rPr lang="en-US" altLang="ko-KR" sz="2499" dirty="0">
                <a:ea typeface="Nanum Gothic Ultra-Bold"/>
              </a:rPr>
              <a:t>MySQL</a:t>
            </a:r>
            <a:r>
              <a:rPr lang="ko-KR" altLang="en-US" sz="2499" dirty="0">
                <a:ea typeface="Nanum Gothic Ultra-Bold"/>
              </a:rPr>
              <a:t>보다 빠른 성능을</a:t>
            </a:r>
            <a:r>
              <a:rPr lang="en-US" altLang="ko-KR" sz="2499" dirty="0">
                <a:ea typeface="Nanum Gothic Ultra-Bold"/>
              </a:rPr>
              <a:t>,</a:t>
            </a:r>
            <a:r>
              <a:rPr lang="ko-KR" altLang="en-US" sz="2499" dirty="0">
                <a:ea typeface="Nanum Gothic Ultra-Bold"/>
              </a:rPr>
              <a:t> </a:t>
            </a:r>
            <a:r>
              <a:rPr lang="en-US" altLang="ko-KR" sz="2499" dirty="0">
                <a:ea typeface="Nanum Gothic Ultra-Bold"/>
              </a:rPr>
              <a:t>100</a:t>
            </a:r>
            <a:r>
              <a:rPr lang="ko-KR" altLang="en-US" sz="2499" dirty="0" err="1">
                <a:ea typeface="Nanum Gothic Ultra-Bold"/>
              </a:rPr>
              <a:t>만건</a:t>
            </a:r>
            <a:r>
              <a:rPr lang="ko-KR" altLang="en-US" sz="2499" dirty="0">
                <a:ea typeface="Nanum Gothic Ultra-Bold"/>
              </a:rPr>
              <a:t> 이하의 데이터 삽입에서는 </a:t>
            </a:r>
            <a:r>
              <a:rPr lang="en-US" altLang="ko-KR" sz="2499" dirty="0">
                <a:ea typeface="Nanum Gothic Ultra-Bold"/>
              </a:rPr>
              <a:t>MSSQL</a:t>
            </a:r>
            <a:r>
              <a:rPr lang="ko-KR" altLang="en-US" sz="2499" dirty="0">
                <a:ea typeface="Nanum Gothic Ultra-Bold"/>
              </a:rPr>
              <a:t>보다 빠른 성능을 보인 논문을 통해 속도가 중요한 채팅을 위해 </a:t>
            </a:r>
            <a:r>
              <a:rPr lang="en-US" altLang="ko-KR" sz="2499" dirty="0">
                <a:ea typeface="Nanum Gothic Ultra-Bold"/>
              </a:rPr>
              <a:t>MongoDB</a:t>
            </a:r>
            <a:r>
              <a:rPr lang="ko-KR" altLang="en-US" sz="2499" dirty="0">
                <a:ea typeface="Nanum Gothic Ultra-Bold"/>
              </a:rPr>
              <a:t> 채택</a:t>
            </a:r>
            <a:endParaRPr lang="en-US" altLang="ko-KR" sz="2499" dirty="0">
              <a:ea typeface="Nanum Gothic Ultra-Bold"/>
            </a:endParaRPr>
          </a:p>
          <a:p>
            <a:pPr>
              <a:lnSpc>
                <a:spcPts val="3499"/>
              </a:lnSpc>
            </a:pPr>
            <a:endParaRPr lang="en-US" altLang="ko-KR" sz="2499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-</a:t>
            </a:r>
            <a:r>
              <a:rPr lang="ko-KR" altLang="en-US" sz="2499" dirty="0">
                <a:ea typeface="Nanum Gothic Ultra-Bold"/>
              </a:rPr>
              <a:t> </a:t>
            </a:r>
            <a:r>
              <a:rPr lang="en-US" altLang="ko-KR" sz="2499" dirty="0">
                <a:ea typeface="Nanum Gothic Ultra-Bold"/>
              </a:rPr>
              <a:t>JSON</a:t>
            </a:r>
            <a:r>
              <a:rPr lang="ko-KR" altLang="en-US" sz="2499" dirty="0">
                <a:ea typeface="Nanum Gothic Ultra-Bold"/>
              </a:rPr>
              <a:t> 구조로 저장하는 </a:t>
            </a:r>
            <a:r>
              <a:rPr lang="en-US" altLang="ko-KR" sz="2499" dirty="0">
                <a:ea typeface="Nanum Gothic Ultra-Bold"/>
              </a:rPr>
              <a:t>NoSQL</a:t>
            </a:r>
            <a:r>
              <a:rPr lang="ko-KR" altLang="en-US" sz="2499" dirty="0">
                <a:ea typeface="Nanum Gothic Ultra-Bold"/>
              </a:rPr>
              <a:t>이라 데이터를 직관적으로 이해가 쉬움</a:t>
            </a:r>
            <a:endParaRPr lang="en-US" altLang="ko-KR" sz="2499" dirty="0">
              <a:ea typeface="Nanum Gothic Ultra-Bold"/>
            </a:endParaRPr>
          </a:p>
        </p:txBody>
      </p:sp>
      <p:pic>
        <p:nvPicPr>
          <p:cNvPr id="35" name="그림 34" descr="블랙, 어둠이(가) 표시된 사진&#10;&#10;자동 생성된 설명">
            <a:extLst>
              <a:ext uri="{FF2B5EF4-FFF2-40B4-BE49-F238E27FC236}">
                <a16:creationId xmlns:a16="http://schemas.microsoft.com/office/drawing/2014/main" id="{1A7F294E-69C8-8419-46D8-CA80FCE9B6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40871"/>
            <a:ext cx="1044839" cy="1044839"/>
          </a:xfrm>
          <a:prstGeom prst="rect">
            <a:avLst/>
          </a:prstGeom>
        </p:spPr>
      </p:pic>
      <p:pic>
        <p:nvPicPr>
          <p:cNvPr id="37" name="그림 36" descr="블랙, 어둠이(가) 표시된 사진&#10;&#10;자동 생성된 설명">
            <a:extLst>
              <a:ext uri="{FF2B5EF4-FFF2-40B4-BE49-F238E27FC236}">
                <a16:creationId xmlns:a16="http://schemas.microsoft.com/office/drawing/2014/main" id="{0AD6CABA-1DC7-1E9E-F99A-400F5370C58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79" y="16383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36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DE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67486" y="3692423"/>
            <a:ext cx="5891814" cy="2902154"/>
            <a:chOff x="0" y="0"/>
            <a:chExt cx="7855752" cy="386953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7855752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6999">
                  <a:solidFill>
                    <a:srgbClr val="000000"/>
                  </a:solidFill>
                  <a:ea typeface="Nanum Gothic Ultra-Bold"/>
                </a:rPr>
                <a:t>들어주셔서</a:t>
              </a:r>
            </a:p>
            <a:p>
              <a:pPr algn="ctr">
                <a:lnSpc>
                  <a:spcPts val="8399"/>
                </a:lnSpc>
              </a:pPr>
              <a:r>
                <a:rPr lang="en-US" sz="6999">
                  <a:solidFill>
                    <a:srgbClr val="000000"/>
                  </a:solidFill>
                  <a:latin typeface="Nanum Gothic Ultra-Bold"/>
                  <a:ea typeface="Nanum Gothic Ultra-Bold"/>
                </a:rPr>
                <a:t>감사합니다!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83739"/>
              <a:ext cx="7855752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anum Gothic Ultra-Bold"/>
                  <a:ea typeface="Nanum Gothic Ultra-Bold"/>
                </a:rPr>
                <a:t>이상 발표를 마치겠습니다.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304538"/>
            <a:ext cx="9797815" cy="7677924"/>
          </a:xfrm>
          <a:custGeom>
            <a:avLst/>
            <a:gdLst/>
            <a:ahLst/>
            <a:cxnLst/>
            <a:rect l="l" t="t" r="r" b="b"/>
            <a:pathLst>
              <a:path w="9797815" h="7677924">
                <a:moveTo>
                  <a:pt x="0" y="0"/>
                </a:moveTo>
                <a:lnTo>
                  <a:pt x="9797815" y="0"/>
                </a:lnTo>
                <a:lnTo>
                  <a:pt x="9797815" y="7677924"/>
                </a:lnTo>
                <a:lnTo>
                  <a:pt x="0" y="7677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2696632" y="9130950"/>
            <a:ext cx="3233522" cy="1340442"/>
          </a:xfrm>
          <a:custGeom>
            <a:avLst/>
            <a:gdLst/>
            <a:ahLst/>
            <a:cxnLst/>
            <a:rect l="l" t="t" r="r" b="b"/>
            <a:pathLst>
              <a:path w="3233522" h="1340442">
                <a:moveTo>
                  <a:pt x="0" y="0"/>
                </a:moveTo>
                <a:lnTo>
                  <a:pt x="3233522" y="0"/>
                </a:lnTo>
                <a:lnTo>
                  <a:pt x="3233522" y="1340442"/>
                </a:lnTo>
                <a:lnTo>
                  <a:pt x="0" y="13404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DE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갈매기형 수장[C] 24">
            <a:extLst>
              <a:ext uri="{FF2B5EF4-FFF2-40B4-BE49-F238E27FC236}">
                <a16:creationId xmlns:a16="http://schemas.microsoft.com/office/drawing/2014/main" id="{9AF98F24-A4CC-F5E3-D9F7-5AE9DA1401A3}"/>
              </a:ext>
            </a:extLst>
          </p:cNvPr>
          <p:cNvSpPr/>
          <p:nvPr/>
        </p:nvSpPr>
        <p:spPr>
          <a:xfrm flipH="1">
            <a:off x="7030749" y="1827406"/>
            <a:ext cx="7987601" cy="1157288"/>
          </a:xfrm>
          <a:prstGeom prst="chevron">
            <a:avLst>
              <a:gd name="adj" fmla="val 313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b="1" dirty="0">
                <a:solidFill>
                  <a:schemeClr val="tx1"/>
                </a:solidFill>
              </a:rPr>
              <a:t>개발 배경과 필요성</a:t>
            </a:r>
          </a:p>
        </p:txBody>
      </p:sp>
      <p:sp>
        <p:nvSpPr>
          <p:cNvPr id="26" name="갈매기형 수장[C] 25">
            <a:extLst>
              <a:ext uri="{FF2B5EF4-FFF2-40B4-BE49-F238E27FC236}">
                <a16:creationId xmlns:a16="http://schemas.microsoft.com/office/drawing/2014/main" id="{A3FC65CD-2B17-77B3-8F39-949B0F2E9BCA}"/>
              </a:ext>
            </a:extLst>
          </p:cNvPr>
          <p:cNvSpPr/>
          <p:nvPr/>
        </p:nvSpPr>
        <p:spPr>
          <a:xfrm flipH="1">
            <a:off x="7785798" y="3757612"/>
            <a:ext cx="7987601" cy="1157288"/>
          </a:xfrm>
          <a:prstGeom prst="chevron">
            <a:avLst>
              <a:gd name="adj" fmla="val 313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b="1" dirty="0">
                <a:solidFill>
                  <a:schemeClr val="tx1"/>
                </a:solidFill>
              </a:rPr>
              <a:t>목표 및 비전</a:t>
            </a:r>
          </a:p>
        </p:txBody>
      </p:sp>
      <p:sp>
        <p:nvSpPr>
          <p:cNvPr id="30" name="갈매기형 수장[C] 29">
            <a:extLst>
              <a:ext uri="{FF2B5EF4-FFF2-40B4-BE49-F238E27FC236}">
                <a16:creationId xmlns:a16="http://schemas.microsoft.com/office/drawing/2014/main" id="{221F4C6A-F7F2-96EF-7930-9E91C0D3C7D2}"/>
              </a:ext>
            </a:extLst>
          </p:cNvPr>
          <p:cNvSpPr/>
          <p:nvPr/>
        </p:nvSpPr>
        <p:spPr>
          <a:xfrm flipH="1">
            <a:off x="9482992" y="7720012"/>
            <a:ext cx="7987601" cy="1157288"/>
          </a:xfrm>
          <a:prstGeom prst="chevron">
            <a:avLst>
              <a:gd name="adj" fmla="val 313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b="1" dirty="0">
                <a:solidFill>
                  <a:schemeClr val="tx1"/>
                </a:solidFill>
              </a:rPr>
              <a:t>추진전략 및 추진방법</a:t>
            </a:r>
          </a:p>
        </p:txBody>
      </p:sp>
      <p:sp>
        <p:nvSpPr>
          <p:cNvPr id="28" name="갈매기형 수장[C] 27">
            <a:extLst>
              <a:ext uri="{FF2B5EF4-FFF2-40B4-BE49-F238E27FC236}">
                <a16:creationId xmlns:a16="http://schemas.microsoft.com/office/drawing/2014/main" id="{D114734E-D622-EBB9-ED06-6E158B453F5F}"/>
              </a:ext>
            </a:extLst>
          </p:cNvPr>
          <p:cNvSpPr/>
          <p:nvPr/>
        </p:nvSpPr>
        <p:spPr>
          <a:xfrm flipH="1">
            <a:off x="8658191" y="5780375"/>
            <a:ext cx="7987601" cy="1157288"/>
          </a:xfrm>
          <a:prstGeom prst="chevron">
            <a:avLst>
              <a:gd name="adj" fmla="val 313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b="1" dirty="0">
                <a:solidFill>
                  <a:schemeClr val="tx1"/>
                </a:solidFill>
              </a:rPr>
              <a:t>요구사항</a:t>
            </a:r>
          </a:p>
        </p:txBody>
      </p:sp>
      <p:sp>
        <p:nvSpPr>
          <p:cNvPr id="32" name="사다리꼴[T] 31">
            <a:extLst>
              <a:ext uri="{FF2B5EF4-FFF2-40B4-BE49-F238E27FC236}">
                <a16:creationId xmlns:a16="http://schemas.microsoft.com/office/drawing/2014/main" id="{F65C5A42-2647-1B85-CC57-5EC4E512E765}"/>
              </a:ext>
            </a:extLst>
          </p:cNvPr>
          <p:cNvSpPr/>
          <p:nvPr/>
        </p:nvSpPr>
        <p:spPr>
          <a:xfrm>
            <a:off x="2207597" y="-17318"/>
            <a:ext cx="8765203" cy="10304318"/>
          </a:xfrm>
          <a:prstGeom prst="trapezoid">
            <a:avLst>
              <a:gd name="adj" fmla="val 50000"/>
            </a:avLst>
          </a:prstGeom>
          <a:solidFill>
            <a:srgbClr val="7CDF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FED985BA-5836-654A-8CCA-8352204B573B}"/>
              </a:ext>
            </a:extLst>
          </p:cNvPr>
          <p:cNvSpPr/>
          <p:nvPr/>
        </p:nvSpPr>
        <p:spPr>
          <a:xfrm>
            <a:off x="1543536" y="1522606"/>
            <a:ext cx="6242263" cy="8456267"/>
          </a:xfrm>
          <a:custGeom>
            <a:avLst/>
            <a:gdLst/>
            <a:ahLst/>
            <a:cxnLst/>
            <a:rect l="l" t="t" r="r" b="b"/>
            <a:pathLst>
              <a:path w="6242263" h="8456267">
                <a:moveTo>
                  <a:pt x="0" y="0"/>
                </a:moveTo>
                <a:lnTo>
                  <a:pt x="6242262" y="0"/>
                </a:lnTo>
                <a:lnTo>
                  <a:pt x="6242262" y="8456267"/>
                </a:lnTo>
                <a:lnTo>
                  <a:pt x="0" y="845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2"/>
          <p:cNvSpPr txBox="1"/>
          <p:nvPr/>
        </p:nvSpPr>
        <p:spPr>
          <a:xfrm>
            <a:off x="671143" y="1214479"/>
            <a:ext cx="4394565" cy="1057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dirty="0" err="1">
                <a:solidFill>
                  <a:srgbClr val="000000"/>
                </a:solidFill>
                <a:ea typeface="Nanum Gothic Ultra-Bold"/>
              </a:rPr>
              <a:t>목</a:t>
            </a:r>
            <a:r>
              <a:rPr lang="ko-KR" altLang="en-US" sz="6999" dirty="0">
                <a:solidFill>
                  <a:srgbClr val="000000"/>
                </a:solidFill>
                <a:ea typeface="Nanum Gothic Ultra-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ea typeface="Nanum Gothic Ultra-Bold"/>
              </a:rPr>
              <a:t>차</a:t>
            </a:r>
            <a:endParaRPr lang="en-US" sz="6999" dirty="0">
              <a:solidFill>
                <a:srgbClr val="000000"/>
              </a:solidFill>
              <a:ea typeface="Nanum Gothic Ultra-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8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67570" y="3557588"/>
            <a:ext cx="6354795" cy="369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6999" b="1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</a:t>
            </a:r>
            <a:r>
              <a:rPr lang="ko-KR" altLang="en-US" sz="6999" b="1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트</a:t>
            </a:r>
            <a:r>
              <a:rPr lang="en-US" sz="6999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6999" b="1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웹・앱을</a:t>
            </a:r>
            <a:endParaRPr lang="en-US" sz="6999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spcAft>
                <a:spcPts val="1800"/>
              </a:spcAft>
            </a:pPr>
            <a:r>
              <a:rPr lang="en-US" sz="6999" b="1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개발하고자</a:t>
            </a:r>
            <a:r>
              <a:rPr lang="en-US" sz="6999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6999" b="1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</a:t>
            </a:r>
            <a:r>
              <a:rPr lang="en-US" sz="6999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algn="ctr">
              <a:spcAft>
                <a:spcPts val="1800"/>
              </a:spcAft>
            </a:pPr>
            <a:r>
              <a:rPr lang="en-US" sz="6999" b="1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배경과</a:t>
            </a:r>
            <a:r>
              <a:rPr lang="en-US" sz="6999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6999" b="1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필요성</a:t>
            </a:r>
            <a:endParaRPr lang="en-US" sz="6999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96647" y="1028700"/>
            <a:ext cx="7885453" cy="8229600"/>
          </a:xfrm>
          <a:custGeom>
            <a:avLst/>
            <a:gdLst/>
            <a:ahLst/>
            <a:cxnLst/>
            <a:rect l="l" t="t" r="r" b="b"/>
            <a:pathLst>
              <a:path w="7885453" h="8229600">
                <a:moveTo>
                  <a:pt x="0" y="0"/>
                </a:moveTo>
                <a:lnTo>
                  <a:pt x="7885453" y="0"/>
                </a:lnTo>
                <a:lnTo>
                  <a:pt x="78854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7348494" y="7702384"/>
            <a:ext cx="813673" cy="677568"/>
          </a:xfrm>
          <a:custGeom>
            <a:avLst/>
            <a:gdLst/>
            <a:ahLst/>
            <a:cxnLst/>
            <a:rect l="l" t="t" r="r" b="b"/>
            <a:pathLst>
              <a:path w="813673" h="677568">
                <a:moveTo>
                  <a:pt x="0" y="0"/>
                </a:moveTo>
                <a:lnTo>
                  <a:pt x="813674" y="0"/>
                </a:lnTo>
                <a:lnTo>
                  <a:pt x="813674" y="677568"/>
                </a:lnTo>
                <a:lnTo>
                  <a:pt x="0" y="6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8330327" y="6846495"/>
            <a:ext cx="813673" cy="677568"/>
          </a:xfrm>
          <a:custGeom>
            <a:avLst/>
            <a:gdLst/>
            <a:ahLst/>
            <a:cxnLst/>
            <a:rect l="l" t="t" r="r" b="b"/>
            <a:pathLst>
              <a:path w="813673" h="677568">
                <a:moveTo>
                  <a:pt x="0" y="0"/>
                </a:moveTo>
                <a:lnTo>
                  <a:pt x="813673" y="0"/>
                </a:lnTo>
                <a:lnTo>
                  <a:pt x="813673" y="677568"/>
                </a:lnTo>
                <a:lnTo>
                  <a:pt x="0" y="677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7348494" y="6846495"/>
            <a:ext cx="813673" cy="677568"/>
          </a:xfrm>
          <a:custGeom>
            <a:avLst/>
            <a:gdLst/>
            <a:ahLst/>
            <a:cxnLst/>
            <a:rect l="l" t="t" r="r" b="b"/>
            <a:pathLst>
              <a:path w="813673" h="677568">
                <a:moveTo>
                  <a:pt x="0" y="0"/>
                </a:moveTo>
                <a:lnTo>
                  <a:pt x="813674" y="0"/>
                </a:lnTo>
                <a:lnTo>
                  <a:pt x="813674" y="677568"/>
                </a:lnTo>
                <a:lnTo>
                  <a:pt x="0" y="6775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8330327" y="7702384"/>
            <a:ext cx="813673" cy="677568"/>
          </a:xfrm>
          <a:custGeom>
            <a:avLst/>
            <a:gdLst/>
            <a:ahLst/>
            <a:cxnLst/>
            <a:rect l="l" t="t" r="r" b="b"/>
            <a:pathLst>
              <a:path w="813673" h="677568">
                <a:moveTo>
                  <a:pt x="0" y="0"/>
                </a:moveTo>
                <a:lnTo>
                  <a:pt x="813673" y="0"/>
                </a:lnTo>
                <a:lnTo>
                  <a:pt x="813673" y="677568"/>
                </a:lnTo>
                <a:lnTo>
                  <a:pt x="0" y="677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795897" y="6755832"/>
            <a:ext cx="7110415" cy="5274635"/>
          </a:xfrm>
          <a:custGeom>
            <a:avLst/>
            <a:gdLst/>
            <a:ahLst/>
            <a:cxnLst/>
            <a:rect l="l" t="t" r="r" b="b"/>
            <a:pathLst>
              <a:path w="2595860" h="1925656">
                <a:moveTo>
                  <a:pt x="0" y="0"/>
                </a:moveTo>
                <a:lnTo>
                  <a:pt x="2595860" y="0"/>
                </a:lnTo>
                <a:lnTo>
                  <a:pt x="2595860" y="1925656"/>
                </a:lnTo>
                <a:lnTo>
                  <a:pt x="0" y="1925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EA6E7C1E-1913-1EB1-A534-C6E32F574259}"/>
              </a:ext>
            </a:extLst>
          </p:cNvPr>
          <p:cNvSpPr txBox="1"/>
          <p:nvPr/>
        </p:nvSpPr>
        <p:spPr>
          <a:xfrm>
            <a:off x="914400" y="1956977"/>
            <a:ext cx="9881497" cy="1317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2499" dirty="0" err="1">
                <a:ea typeface="Nanum Gothic Ultra-Bold"/>
              </a:rPr>
              <a:t>비혼주의</a:t>
            </a:r>
            <a:r>
              <a:rPr lang="ko-KR" altLang="en-US" sz="2499" dirty="0">
                <a:ea typeface="Nanum Gothic Ultra-Bold"/>
              </a:rPr>
              <a:t> 사람들이 증가하면서 </a:t>
            </a:r>
            <a:r>
              <a:rPr lang="en-US" altLang="ko-KR" sz="2499" dirty="0">
                <a:ea typeface="Nanum Gothic Ultra-Bold"/>
              </a:rPr>
              <a:t>‘</a:t>
            </a:r>
            <a:r>
              <a:rPr lang="ko-KR" altLang="en-US" sz="2499" dirty="0">
                <a:ea typeface="Nanum Gothic Ultra-Bold"/>
              </a:rPr>
              <a:t>저출산</a:t>
            </a:r>
            <a:r>
              <a:rPr lang="en-US" altLang="ko-KR" sz="2499" dirty="0">
                <a:ea typeface="Nanum Gothic Ultra-Bold"/>
              </a:rPr>
              <a:t>’</a:t>
            </a:r>
            <a:r>
              <a:rPr lang="ko-KR" altLang="en-US" sz="2499" dirty="0">
                <a:ea typeface="Nanum Gothic Ultra-Bold"/>
              </a:rPr>
              <a:t>이라는 단어가 주목받는 상황</a:t>
            </a:r>
            <a:endParaRPr lang="en-US" altLang="ko-KR" sz="2499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	-</a:t>
            </a:r>
            <a:r>
              <a:rPr lang="ko-KR" altLang="en-US" sz="2499" dirty="0">
                <a:ea typeface="Nanum Gothic Ultra-Bold"/>
              </a:rPr>
              <a:t> 지난해</a:t>
            </a:r>
            <a:r>
              <a:rPr lang="en-US" altLang="ko-KR" sz="2499" dirty="0">
                <a:ea typeface="Nanum Gothic Ultra-Bold"/>
              </a:rPr>
              <a:t>(2023)</a:t>
            </a:r>
            <a:r>
              <a:rPr lang="ko-KR" altLang="en-US" sz="2499" dirty="0">
                <a:ea typeface="Nanum Gothic Ultra-Bold"/>
              </a:rPr>
              <a:t> 전체 합계출산율 </a:t>
            </a:r>
            <a:r>
              <a:rPr lang="en-US" altLang="ko-KR" sz="2499" dirty="0">
                <a:ea typeface="Nanum Gothic Ultra-Bold"/>
              </a:rPr>
              <a:t>0.72</a:t>
            </a:r>
            <a:r>
              <a:rPr lang="ko-KR" altLang="en-US" sz="2499" dirty="0">
                <a:ea typeface="Nanum Gothic Ultra-Bold"/>
              </a:rPr>
              <a:t>명</a:t>
            </a:r>
            <a:endParaRPr lang="en-US" altLang="ko-KR" sz="2499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	-</a:t>
            </a:r>
            <a:r>
              <a:rPr lang="ko-KR" altLang="en-US" sz="2499" dirty="0">
                <a:ea typeface="Nanum Gothic Ultra-Bold"/>
              </a:rPr>
              <a:t> 지난해</a:t>
            </a:r>
            <a:r>
              <a:rPr lang="en-US" altLang="ko-KR" sz="2499" dirty="0">
                <a:ea typeface="Nanum Gothic Ultra-Bold"/>
              </a:rPr>
              <a:t>(2023)</a:t>
            </a:r>
            <a:r>
              <a:rPr lang="ko-KR" altLang="en-US" sz="2499" dirty="0">
                <a:ea typeface="Nanum Gothic Ultra-Bold"/>
              </a:rPr>
              <a:t> </a:t>
            </a:r>
            <a:r>
              <a:rPr lang="en-US" altLang="ko-KR" sz="2499" dirty="0">
                <a:ea typeface="Nanum Gothic Ultra-Bold"/>
              </a:rPr>
              <a:t>4</a:t>
            </a:r>
            <a:r>
              <a:rPr lang="ko-KR" altLang="en-US" sz="2499" dirty="0">
                <a:ea typeface="Nanum Gothic Ultra-Bold"/>
              </a:rPr>
              <a:t>분기 합계출산율 </a:t>
            </a:r>
            <a:r>
              <a:rPr lang="en-US" altLang="ko-KR" sz="2499" dirty="0">
                <a:ea typeface="Nanum Gothic Ultra-Bold"/>
              </a:rPr>
              <a:t>0.65</a:t>
            </a:r>
            <a:r>
              <a:rPr lang="ko-KR" altLang="en-US" sz="2499" dirty="0">
                <a:ea typeface="Nanum Gothic Ultra-Bold"/>
              </a:rPr>
              <a:t>명으로 사상 처음 </a:t>
            </a:r>
            <a:r>
              <a:rPr lang="en-US" altLang="ko-KR" sz="2499" dirty="0">
                <a:ea typeface="Nanum Gothic Ultra-Bold"/>
              </a:rPr>
              <a:t>0.6</a:t>
            </a:r>
            <a:r>
              <a:rPr lang="ko-KR" altLang="en-US" sz="2499" dirty="0">
                <a:ea typeface="Nanum Gothic Ultra-Bold"/>
              </a:rPr>
              <a:t>명대 기록</a:t>
            </a:r>
            <a:endParaRPr lang="en-US" altLang="ko-KR" sz="2499" dirty="0">
              <a:ea typeface="Nanum Gothic Ultra-Bold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815F2E32-DCAF-412B-042F-2E117C50B161}"/>
              </a:ext>
            </a:extLst>
          </p:cNvPr>
          <p:cNvSpPr txBox="1"/>
          <p:nvPr/>
        </p:nvSpPr>
        <p:spPr>
          <a:xfrm>
            <a:off x="914400" y="3679998"/>
            <a:ext cx="9494517" cy="868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2499" dirty="0">
                <a:ea typeface="Nanum Gothic Ultra-Bold"/>
              </a:rPr>
              <a:t>사람들의 만남이 이루어지는 것이 중요하다 생각</a:t>
            </a:r>
            <a:endParaRPr lang="en-US" altLang="ko-KR" sz="2499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	-</a:t>
            </a:r>
            <a:r>
              <a:rPr lang="ko-KR" altLang="en-US" sz="2499" dirty="0">
                <a:ea typeface="Nanum Gothic Ultra-Bold"/>
              </a:rPr>
              <a:t> 코로나 이후 모바일을 통한 만남과 상호작용 추구</a:t>
            </a:r>
            <a:endParaRPr lang="en-US" altLang="ko-KR" sz="2499" dirty="0">
              <a:ea typeface="Nanum Gothic Ultra-Bold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EC5C5001-9E00-E5B3-9D4A-E3445A9D3A25}"/>
              </a:ext>
            </a:extLst>
          </p:cNvPr>
          <p:cNvSpPr txBox="1"/>
          <p:nvPr/>
        </p:nvSpPr>
        <p:spPr>
          <a:xfrm>
            <a:off x="914399" y="4954178"/>
            <a:ext cx="9494517" cy="1318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2499" dirty="0">
                <a:ea typeface="Nanum Gothic Ultra-Bold"/>
              </a:rPr>
              <a:t>기존 </a:t>
            </a:r>
            <a:r>
              <a:rPr lang="ko-KR" altLang="en-US" sz="2499" dirty="0">
                <a:latin typeface="Nanum Gothic Ultra-Bold" panose="020B0600000101010101" charset="-127"/>
                <a:ea typeface="Nanum Gothic Ultra-Bold" panose="020B0600000101010101" charset="-127"/>
              </a:rPr>
              <a:t>소개팅</a:t>
            </a:r>
            <a:r>
              <a:rPr lang="ko-KR" altLang="en-US" sz="2499" dirty="0">
                <a:ea typeface="Nanum Gothic Ultra-Bold"/>
              </a:rPr>
              <a:t> 앱들의 문제점</a:t>
            </a:r>
            <a:endParaRPr lang="en-US" altLang="ko-KR" sz="2499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	-</a:t>
            </a:r>
            <a:r>
              <a:rPr lang="ko-KR" altLang="en-US" sz="2499" dirty="0">
                <a:ea typeface="Nanum Gothic Ultra-Bold"/>
              </a:rPr>
              <a:t> 회원가입시 본인인증이 허술해 상대방을 신뢰하기 힘듦</a:t>
            </a:r>
            <a:endParaRPr lang="en-US" altLang="ko-KR" sz="2499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	-</a:t>
            </a:r>
            <a:r>
              <a:rPr lang="ko-KR" altLang="en-US" sz="2499" dirty="0">
                <a:ea typeface="Nanum Gothic Ultra-Bold"/>
              </a:rPr>
              <a:t> 알바나 봇을 이용해 </a:t>
            </a:r>
            <a:r>
              <a:rPr lang="ko-KR" altLang="en-US" sz="2499" dirty="0" err="1">
                <a:ea typeface="Nanum Gothic Ultra-Bold"/>
              </a:rPr>
              <a:t>매칭을</a:t>
            </a:r>
            <a:r>
              <a:rPr lang="ko-KR" altLang="en-US" sz="2499" dirty="0">
                <a:ea typeface="Nanum Gothic Ultra-Bold"/>
              </a:rPr>
              <a:t> 시켜 부조리한 방식으로 과금 유도</a:t>
            </a:r>
            <a:endParaRPr lang="en-US" altLang="ko-KR" sz="2499" dirty="0">
              <a:ea typeface="Nanum Gothic Ultra-Bold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E69B1966-133B-E098-5DEA-EB4ECD275B5B}"/>
              </a:ext>
            </a:extLst>
          </p:cNvPr>
          <p:cNvSpPr txBox="1"/>
          <p:nvPr/>
        </p:nvSpPr>
        <p:spPr>
          <a:xfrm>
            <a:off x="914398" y="6678865"/>
            <a:ext cx="9494517" cy="1766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2499" dirty="0">
                <a:ea typeface="Nanum Gothic Ultra-Bold"/>
              </a:rPr>
              <a:t>이 앱을 </a:t>
            </a:r>
            <a:r>
              <a:rPr lang="ko-KR" altLang="en-US" sz="2499" dirty="0">
                <a:latin typeface="Nanum Gothic Ultra-Bold" panose="020B0600000101010101" charset="-127"/>
                <a:ea typeface="Nanum Gothic Ultra-Bold" panose="020B0600000101010101" charset="-127"/>
              </a:rPr>
              <a:t>착</a:t>
            </a:r>
            <a:r>
              <a:rPr lang="ko-KR" altLang="en-US" sz="2499" dirty="0">
                <a:ea typeface="Nanum Gothic Ultra-Bold"/>
              </a:rPr>
              <a:t>안하게 된 이유</a:t>
            </a:r>
            <a:endParaRPr lang="en-US" altLang="ko-KR" sz="2499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	-</a:t>
            </a:r>
            <a:r>
              <a:rPr lang="ko-KR" altLang="en-US" sz="2499" dirty="0">
                <a:ea typeface="Nanum Gothic Ultra-Bold"/>
              </a:rPr>
              <a:t> 대학정보를 가지고 커뮤니케이션하는 </a:t>
            </a:r>
            <a:r>
              <a:rPr lang="ko-KR" altLang="en-US" sz="2499" dirty="0" err="1">
                <a:ea typeface="Nanum Gothic Ultra-Bold"/>
              </a:rPr>
              <a:t>에브리타임</a:t>
            </a:r>
            <a:endParaRPr lang="en-US" altLang="ko-KR" sz="2499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	-</a:t>
            </a:r>
            <a:r>
              <a:rPr lang="ko-KR" altLang="en-US" sz="2499" dirty="0">
                <a:ea typeface="Nanum Gothic Ultra-Bold"/>
              </a:rPr>
              <a:t> 소개팅이나 이성친구를 사귀고 싶어하는 사람들이 많이 보임</a:t>
            </a:r>
            <a:endParaRPr lang="en-US" altLang="ko-KR" sz="2499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	-</a:t>
            </a:r>
            <a:r>
              <a:rPr lang="ko-KR" altLang="en-US" sz="2499" dirty="0">
                <a:ea typeface="Nanum Gothic Ultra-Bold"/>
              </a:rPr>
              <a:t> 그 기능만을 제공하는 서비스를 만들고자 함</a:t>
            </a:r>
            <a:endParaRPr lang="en-US" altLang="ko-KR" sz="2499" dirty="0">
              <a:ea typeface="Nanum Gothic Ultra-Bold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3AC9B56-41F4-36B5-C733-C81F52E8D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897" y="893850"/>
            <a:ext cx="7231385" cy="53792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39869C-A4AC-7F71-AB37-F1BB9CB4FE4F}"/>
              </a:ext>
            </a:extLst>
          </p:cNvPr>
          <p:cNvSpPr txBox="1"/>
          <p:nvPr/>
        </p:nvSpPr>
        <p:spPr>
          <a:xfrm>
            <a:off x="12880560" y="6273129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출처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통계청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「인구동향조사」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8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8">
            <a:extLst>
              <a:ext uri="{FF2B5EF4-FFF2-40B4-BE49-F238E27FC236}">
                <a16:creationId xmlns:a16="http://schemas.microsoft.com/office/drawing/2014/main" id="{7CB87832-8DB8-C26D-8103-9E9F38682C88}"/>
              </a:ext>
            </a:extLst>
          </p:cNvPr>
          <p:cNvSpPr/>
          <p:nvPr/>
        </p:nvSpPr>
        <p:spPr>
          <a:xfrm>
            <a:off x="9807293" y="190500"/>
            <a:ext cx="7875347" cy="9980277"/>
          </a:xfrm>
          <a:custGeom>
            <a:avLst/>
            <a:gdLst/>
            <a:ahLst/>
            <a:cxnLst/>
            <a:rect l="l" t="t" r="r" b="b"/>
            <a:pathLst>
              <a:path w="2048370" h="2595860">
                <a:moveTo>
                  <a:pt x="0" y="0"/>
                </a:moveTo>
                <a:lnTo>
                  <a:pt x="2048369" y="0"/>
                </a:lnTo>
                <a:lnTo>
                  <a:pt x="2048369" y="2595860"/>
                </a:lnTo>
                <a:lnTo>
                  <a:pt x="0" y="259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B655B9-6684-C3A8-AD59-126480E47D0D}"/>
              </a:ext>
            </a:extLst>
          </p:cNvPr>
          <p:cNvSpPr/>
          <p:nvPr/>
        </p:nvSpPr>
        <p:spPr>
          <a:xfrm>
            <a:off x="6096000" y="4152900"/>
            <a:ext cx="2066167" cy="1828800"/>
          </a:xfrm>
          <a:prstGeom prst="rect">
            <a:avLst/>
          </a:prstGeom>
          <a:solidFill>
            <a:srgbClr val="A780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BECF70-7F30-ABB8-46EE-3F0A9AF40096}"/>
              </a:ext>
            </a:extLst>
          </p:cNvPr>
          <p:cNvSpPr/>
          <p:nvPr/>
        </p:nvSpPr>
        <p:spPr>
          <a:xfrm>
            <a:off x="1905000" y="7277100"/>
            <a:ext cx="2066167" cy="1828800"/>
          </a:xfrm>
          <a:prstGeom prst="rect">
            <a:avLst/>
          </a:prstGeom>
          <a:solidFill>
            <a:srgbClr val="A780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1FB1A475-4548-8926-446E-A1701DC9095D}"/>
              </a:ext>
            </a:extLst>
          </p:cNvPr>
          <p:cNvSpPr txBox="1"/>
          <p:nvPr/>
        </p:nvSpPr>
        <p:spPr>
          <a:xfrm>
            <a:off x="1306752" y="3557588"/>
            <a:ext cx="6354795" cy="238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Aft>
                <a:spcPts val="1800"/>
              </a:spcAft>
            </a:pPr>
            <a:r>
              <a:rPr lang="ko-KR" altLang="en-US" sz="6999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데이트 </a:t>
            </a:r>
            <a:r>
              <a:rPr lang="ko-KR" altLang="en-US" sz="6999" b="1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웹・앱</a:t>
            </a:r>
            <a:endParaRPr lang="en-US" altLang="ko-KR" sz="6999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spcAft>
                <a:spcPts val="1800"/>
              </a:spcAft>
            </a:pPr>
            <a:r>
              <a:rPr lang="ko-KR" altLang="en-US" sz="6999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목표 및 비전</a:t>
            </a:r>
            <a:endParaRPr lang="en-US" sz="6999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D406DC-E220-8114-8905-1648FAB91533}"/>
              </a:ext>
            </a:extLst>
          </p:cNvPr>
          <p:cNvSpPr/>
          <p:nvPr/>
        </p:nvSpPr>
        <p:spPr>
          <a:xfrm>
            <a:off x="14621633" y="4152900"/>
            <a:ext cx="2066167" cy="1828800"/>
          </a:xfrm>
          <a:prstGeom prst="rect">
            <a:avLst/>
          </a:prstGeom>
          <a:solidFill>
            <a:srgbClr val="A780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3E4C0FBD-FD41-045E-2353-26567EA4810E}"/>
              </a:ext>
            </a:extLst>
          </p:cNvPr>
          <p:cNvSpPr/>
          <p:nvPr/>
        </p:nvSpPr>
        <p:spPr>
          <a:xfrm>
            <a:off x="15913851" y="5380332"/>
            <a:ext cx="813673" cy="677568"/>
          </a:xfrm>
          <a:custGeom>
            <a:avLst/>
            <a:gdLst/>
            <a:ahLst/>
            <a:cxnLst/>
            <a:rect l="l" t="t" r="r" b="b"/>
            <a:pathLst>
              <a:path w="813673" h="677568">
                <a:moveTo>
                  <a:pt x="0" y="0"/>
                </a:moveTo>
                <a:lnTo>
                  <a:pt x="813674" y="0"/>
                </a:lnTo>
                <a:lnTo>
                  <a:pt x="813674" y="677568"/>
                </a:lnTo>
                <a:lnTo>
                  <a:pt x="0" y="6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4D1D7853-5411-DE0D-2166-53E16C199207}"/>
              </a:ext>
            </a:extLst>
          </p:cNvPr>
          <p:cNvSpPr/>
          <p:nvPr/>
        </p:nvSpPr>
        <p:spPr>
          <a:xfrm>
            <a:off x="14874760" y="4524443"/>
            <a:ext cx="813673" cy="677568"/>
          </a:xfrm>
          <a:custGeom>
            <a:avLst/>
            <a:gdLst/>
            <a:ahLst/>
            <a:cxnLst/>
            <a:rect l="l" t="t" r="r" b="b"/>
            <a:pathLst>
              <a:path w="813673" h="677568">
                <a:moveTo>
                  <a:pt x="0" y="0"/>
                </a:moveTo>
                <a:lnTo>
                  <a:pt x="813673" y="0"/>
                </a:lnTo>
                <a:lnTo>
                  <a:pt x="813673" y="677568"/>
                </a:lnTo>
                <a:lnTo>
                  <a:pt x="0" y="677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8B16AE57-8A2F-81E5-E896-25E65B5C900D}"/>
              </a:ext>
            </a:extLst>
          </p:cNvPr>
          <p:cNvSpPr/>
          <p:nvPr/>
        </p:nvSpPr>
        <p:spPr>
          <a:xfrm>
            <a:off x="14874760" y="3557588"/>
            <a:ext cx="813673" cy="677568"/>
          </a:xfrm>
          <a:custGeom>
            <a:avLst/>
            <a:gdLst/>
            <a:ahLst/>
            <a:cxnLst/>
            <a:rect l="l" t="t" r="r" b="b"/>
            <a:pathLst>
              <a:path w="813673" h="677568">
                <a:moveTo>
                  <a:pt x="0" y="0"/>
                </a:moveTo>
                <a:lnTo>
                  <a:pt x="813674" y="0"/>
                </a:lnTo>
                <a:lnTo>
                  <a:pt x="813674" y="677568"/>
                </a:lnTo>
                <a:lnTo>
                  <a:pt x="0" y="6775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AE2AA672-0570-1B75-04D5-AC09A3A6D7C2}"/>
              </a:ext>
            </a:extLst>
          </p:cNvPr>
          <p:cNvSpPr/>
          <p:nvPr/>
        </p:nvSpPr>
        <p:spPr>
          <a:xfrm>
            <a:off x="14874760" y="5380332"/>
            <a:ext cx="813673" cy="677568"/>
          </a:xfrm>
          <a:custGeom>
            <a:avLst/>
            <a:gdLst/>
            <a:ahLst/>
            <a:cxnLst/>
            <a:rect l="l" t="t" r="r" b="b"/>
            <a:pathLst>
              <a:path w="813673" h="677568">
                <a:moveTo>
                  <a:pt x="0" y="0"/>
                </a:moveTo>
                <a:lnTo>
                  <a:pt x="813673" y="0"/>
                </a:lnTo>
                <a:lnTo>
                  <a:pt x="813673" y="677568"/>
                </a:lnTo>
                <a:lnTo>
                  <a:pt x="0" y="677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C27B1B-EBF6-9956-2410-0AF847BE39DD}"/>
              </a:ext>
            </a:extLst>
          </p:cNvPr>
          <p:cNvSpPr/>
          <p:nvPr/>
        </p:nvSpPr>
        <p:spPr>
          <a:xfrm>
            <a:off x="10423706" y="7547264"/>
            <a:ext cx="2066167" cy="1828800"/>
          </a:xfrm>
          <a:prstGeom prst="rect">
            <a:avLst/>
          </a:prstGeom>
          <a:solidFill>
            <a:srgbClr val="A780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2384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B7FB2-BC2C-C4E1-F89F-EB843105120C}"/>
              </a:ext>
            </a:extLst>
          </p:cNvPr>
          <p:cNvSpPr/>
          <p:nvPr/>
        </p:nvSpPr>
        <p:spPr>
          <a:xfrm flipH="1">
            <a:off x="1066800" y="-76200"/>
            <a:ext cx="45719" cy="10401300"/>
          </a:xfrm>
          <a:custGeom>
            <a:avLst/>
            <a:gdLst>
              <a:gd name="connsiteX0" fmla="*/ 0 w 45719"/>
              <a:gd name="connsiteY0" fmla="*/ 0 h 10401300"/>
              <a:gd name="connsiteX1" fmla="*/ 45719 w 45719"/>
              <a:gd name="connsiteY1" fmla="*/ 0 h 10401300"/>
              <a:gd name="connsiteX2" fmla="*/ 45719 w 45719"/>
              <a:gd name="connsiteY2" fmla="*/ 381381 h 10401300"/>
              <a:gd name="connsiteX3" fmla="*/ 45719 w 45719"/>
              <a:gd name="connsiteY3" fmla="*/ 1282827 h 10401300"/>
              <a:gd name="connsiteX4" fmla="*/ 45719 w 45719"/>
              <a:gd name="connsiteY4" fmla="*/ 1976247 h 10401300"/>
              <a:gd name="connsiteX5" fmla="*/ 45719 w 45719"/>
              <a:gd name="connsiteY5" fmla="*/ 2461641 h 10401300"/>
              <a:gd name="connsiteX6" fmla="*/ 45719 w 45719"/>
              <a:gd name="connsiteY6" fmla="*/ 2947035 h 10401300"/>
              <a:gd name="connsiteX7" fmla="*/ 45719 w 45719"/>
              <a:gd name="connsiteY7" fmla="*/ 3640455 h 10401300"/>
              <a:gd name="connsiteX8" fmla="*/ 45719 w 45719"/>
              <a:gd name="connsiteY8" fmla="*/ 4333875 h 10401300"/>
              <a:gd name="connsiteX9" fmla="*/ 45719 w 45719"/>
              <a:gd name="connsiteY9" fmla="*/ 4819269 h 10401300"/>
              <a:gd name="connsiteX10" fmla="*/ 45719 w 45719"/>
              <a:gd name="connsiteY10" fmla="*/ 5304663 h 10401300"/>
              <a:gd name="connsiteX11" fmla="*/ 45719 w 45719"/>
              <a:gd name="connsiteY11" fmla="*/ 5998083 h 10401300"/>
              <a:gd name="connsiteX12" fmla="*/ 45719 w 45719"/>
              <a:gd name="connsiteY12" fmla="*/ 6795516 h 10401300"/>
              <a:gd name="connsiteX13" fmla="*/ 45719 w 45719"/>
              <a:gd name="connsiteY13" fmla="*/ 7176897 h 10401300"/>
              <a:gd name="connsiteX14" fmla="*/ 45719 w 45719"/>
              <a:gd name="connsiteY14" fmla="*/ 7870317 h 10401300"/>
              <a:gd name="connsiteX15" fmla="*/ 45719 w 45719"/>
              <a:gd name="connsiteY15" fmla="*/ 8563737 h 10401300"/>
              <a:gd name="connsiteX16" fmla="*/ 45719 w 45719"/>
              <a:gd name="connsiteY16" fmla="*/ 9257157 h 10401300"/>
              <a:gd name="connsiteX17" fmla="*/ 45719 w 45719"/>
              <a:gd name="connsiteY17" fmla="*/ 10401300 h 10401300"/>
              <a:gd name="connsiteX18" fmla="*/ 0 w 45719"/>
              <a:gd name="connsiteY18" fmla="*/ 10401300 h 10401300"/>
              <a:gd name="connsiteX19" fmla="*/ 0 w 45719"/>
              <a:gd name="connsiteY19" fmla="*/ 10019919 h 10401300"/>
              <a:gd name="connsiteX20" fmla="*/ 0 w 45719"/>
              <a:gd name="connsiteY20" fmla="*/ 9534525 h 10401300"/>
              <a:gd name="connsiteX21" fmla="*/ 0 w 45719"/>
              <a:gd name="connsiteY21" fmla="*/ 8945118 h 10401300"/>
              <a:gd name="connsiteX22" fmla="*/ 0 w 45719"/>
              <a:gd name="connsiteY22" fmla="*/ 8043672 h 10401300"/>
              <a:gd name="connsiteX23" fmla="*/ 0 w 45719"/>
              <a:gd name="connsiteY23" fmla="*/ 7350252 h 10401300"/>
              <a:gd name="connsiteX24" fmla="*/ 0 w 45719"/>
              <a:gd name="connsiteY24" fmla="*/ 6760845 h 10401300"/>
              <a:gd name="connsiteX25" fmla="*/ 0 w 45719"/>
              <a:gd name="connsiteY25" fmla="*/ 6379464 h 10401300"/>
              <a:gd name="connsiteX26" fmla="*/ 0 w 45719"/>
              <a:gd name="connsiteY26" fmla="*/ 5998083 h 10401300"/>
              <a:gd name="connsiteX27" fmla="*/ 0 w 45719"/>
              <a:gd name="connsiteY27" fmla="*/ 5200650 h 10401300"/>
              <a:gd name="connsiteX28" fmla="*/ 0 w 45719"/>
              <a:gd name="connsiteY28" fmla="*/ 4715256 h 10401300"/>
              <a:gd name="connsiteX29" fmla="*/ 0 w 45719"/>
              <a:gd name="connsiteY29" fmla="*/ 3813810 h 10401300"/>
              <a:gd name="connsiteX30" fmla="*/ 0 w 45719"/>
              <a:gd name="connsiteY30" fmla="*/ 3224403 h 10401300"/>
              <a:gd name="connsiteX31" fmla="*/ 0 w 45719"/>
              <a:gd name="connsiteY31" fmla="*/ 2843022 h 10401300"/>
              <a:gd name="connsiteX32" fmla="*/ 0 w 45719"/>
              <a:gd name="connsiteY32" fmla="*/ 2045589 h 10401300"/>
              <a:gd name="connsiteX33" fmla="*/ 0 w 45719"/>
              <a:gd name="connsiteY33" fmla="*/ 1560195 h 10401300"/>
              <a:gd name="connsiteX34" fmla="*/ 0 w 45719"/>
              <a:gd name="connsiteY34" fmla="*/ 762762 h 10401300"/>
              <a:gd name="connsiteX35" fmla="*/ 0 w 45719"/>
              <a:gd name="connsiteY35" fmla="*/ 0 h 1040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19" h="10401300" extrusionOk="0">
                <a:moveTo>
                  <a:pt x="0" y="0"/>
                </a:moveTo>
                <a:cubicBezTo>
                  <a:pt x="18173" y="-1020"/>
                  <a:pt x="31455" y="-343"/>
                  <a:pt x="45719" y="0"/>
                </a:cubicBezTo>
                <a:cubicBezTo>
                  <a:pt x="46683" y="171802"/>
                  <a:pt x="60170" y="254805"/>
                  <a:pt x="45719" y="381381"/>
                </a:cubicBezTo>
                <a:cubicBezTo>
                  <a:pt x="31268" y="507957"/>
                  <a:pt x="50690" y="1046193"/>
                  <a:pt x="45719" y="1282827"/>
                </a:cubicBezTo>
                <a:cubicBezTo>
                  <a:pt x="40748" y="1519461"/>
                  <a:pt x="41188" y="1832873"/>
                  <a:pt x="45719" y="1976247"/>
                </a:cubicBezTo>
                <a:cubicBezTo>
                  <a:pt x="50250" y="2119621"/>
                  <a:pt x="53835" y="2326835"/>
                  <a:pt x="45719" y="2461641"/>
                </a:cubicBezTo>
                <a:cubicBezTo>
                  <a:pt x="37603" y="2596447"/>
                  <a:pt x="56123" y="2801612"/>
                  <a:pt x="45719" y="2947035"/>
                </a:cubicBezTo>
                <a:cubicBezTo>
                  <a:pt x="35315" y="3092458"/>
                  <a:pt x="59071" y="3341051"/>
                  <a:pt x="45719" y="3640455"/>
                </a:cubicBezTo>
                <a:cubicBezTo>
                  <a:pt x="32367" y="3939859"/>
                  <a:pt x="21927" y="3991386"/>
                  <a:pt x="45719" y="4333875"/>
                </a:cubicBezTo>
                <a:cubicBezTo>
                  <a:pt x="69511" y="4676364"/>
                  <a:pt x="24844" y="4673277"/>
                  <a:pt x="45719" y="4819269"/>
                </a:cubicBezTo>
                <a:cubicBezTo>
                  <a:pt x="66594" y="4965261"/>
                  <a:pt x="67458" y="5063027"/>
                  <a:pt x="45719" y="5304663"/>
                </a:cubicBezTo>
                <a:cubicBezTo>
                  <a:pt x="23980" y="5546299"/>
                  <a:pt x="46199" y="5793163"/>
                  <a:pt x="45719" y="5998083"/>
                </a:cubicBezTo>
                <a:cubicBezTo>
                  <a:pt x="45239" y="6203003"/>
                  <a:pt x="44183" y="6456319"/>
                  <a:pt x="45719" y="6795516"/>
                </a:cubicBezTo>
                <a:cubicBezTo>
                  <a:pt x="47255" y="7134713"/>
                  <a:pt x="56068" y="7012134"/>
                  <a:pt x="45719" y="7176897"/>
                </a:cubicBezTo>
                <a:cubicBezTo>
                  <a:pt x="35370" y="7341660"/>
                  <a:pt x="71577" y="7557232"/>
                  <a:pt x="45719" y="7870317"/>
                </a:cubicBezTo>
                <a:cubicBezTo>
                  <a:pt x="19861" y="8183402"/>
                  <a:pt x="51205" y="8229899"/>
                  <a:pt x="45719" y="8563737"/>
                </a:cubicBezTo>
                <a:cubicBezTo>
                  <a:pt x="40233" y="8897575"/>
                  <a:pt x="11735" y="9114151"/>
                  <a:pt x="45719" y="9257157"/>
                </a:cubicBezTo>
                <a:cubicBezTo>
                  <a:pt x="79703" y="9400163"/>
                  <a:pt x="12361" y="10095498"/>
                  <a:pt x="45719" y="10401300"/>
                </a:cubicBezTo>
                <a:cubicBezTo>
                  <a:pt x="27570" y="10402416"/>
                  <a:pt x="22275" y="10402873"/>
                  <a:pt x="0" y="10401300"/>
                </a:cubicBezTo>
                <a:cubicBezTo>
                  <a:pt x="-16727" y="10244800"/>
                  <a:pt x="-8572" y="10129880"/>
                  <a:pt x="0" y="10019919"/>
                </a:cubicBezTo>
                <a:cubicBezTo>
                  <a:pt x="8572" y="9909958"/>
                  <a:pt x="-21274" y="9687548"/>
                  <a:pt x="0" y="9534525"/>
                </a:cubicBezTo>
                <a:cubicBezTo>
                  <a:pt x="21274" y="9381502"/>
                  <a:pt x="22364" y="9116274"/>
                  <a:pt x="0" y="8945118"/>
                </a:cubicBezTo>
                <a:cubicBezTo>
                  <a:pt x="-22364" y="8773962"/>
                  <a:pt x="-14366" y="8388301"/>
                  <a:pt x="0" y="8043672"/>
                </a:cubicBezTo>
                <a:cubicBezTo>
                  <a:pt x="14366" y="7699043"/>
                  <a:pt x="13111" y="7517825"/>
                  <a:pt x="0" y="7350252"/>
                </a:cubicBezTo>
                <a:cubicBezTo>
                  <a:pt x="-13111" y="7182679"/>
                  <a:pt x="-8242" y="6957353"/>
                  <a:pt x="0" y="6760845"/>
                </a:cubicBezTo>
                <a:cubicBezTo>
                  <a:pt x="8242" y="6564337"/>
                  <a:pt x="16508" y="6458211"/>
                  <a:pt x="0" y="6379464"/>
                </a:cubicBezTo>
                <a:cubicBezTo>
                  <a:pt x="-16508" y="6300717"/>
                  <a:pt x="-18137" y="6082239"/>
                  <a:pt x="0" y="5998083"/>
                </a:cubicBezTo>
                <a:cubicBezTo>
                  <a:pt x="18137" y="5913927"/>
                  <a:pt x="22061" y="5497688"/>
                  <a:pt x="0" y="5200650"/>
                </a:cubicBezTo>
                <a:cubicBezTo>
                  <a:pt x="-22061" y="4903612"/>
                  <a:pt x="-18999" y="4873865"/>
                  <a:pt x="0" y="4715256"/>
                </a:cubicBezTo>
                <a:cubicBezTo>
                  <a:pt x="18999" y="4556647"/>
                  <a:pt x="-9216" y="4157897"/>
                  <a:pt x="0" y="3813810"/>
                </a:cubicBezTo>
                <a:cubicBezTo>
                  <a:pt x="9216" y="3469723"/>
                  <a:pt x="1388" y="3453340"/>
                  <a:pt x="0" y="3224403"/>
                </a:cubicBezTo>
                <a:cubicBezTo>
                  <a:pt x="-1388" y="2995466"/>
                  <a:pt x="-12307" y="2990222"/>
                  <a:pt x="0" y="2843022"/>
                </a:cubicBezTo>
                <a:cubicBezTo>
                  <a:pt x="12307" y="2695822"/>
                  <a:pt x="-32321" y="2389853"/>
                  <a:pt x="0" y="2045589"/>
                </a:cubicBezTo>
                <a:cubicBezTo>
                  <a:pt x="32321" y="1701325"/>
                  <a:pt x="22013" y="1701088"/>
                  <a:pt x="0" y="1560195"/>
                </a:cubicBezTo>
                <a:cubicBezTo>
                  <a:pt x="-22013" y="1419302"/>
                  <a:pt x="1600" y="948143"/>
                  <a:pt x="0" y="762762"/>
                </a:cubicBezTo>
                <a:cubicBezTo>
                  <a:pt x="-1600" y="577381"/>
                  <a:pt x="-13574" y="254928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C137018C-5FB5-BCF3-93BF-C01F3B2AE45E}"/>
              </a:ext>
            </a:extLst>
          </p:cNvPr>
          <p:cNvGrpSpPr/>
          <p:nvPr/>
        </p:nvGrpSpPr>
        <p:grpSpPr>
          <a:xfrm>
            <a:off x="-685800" y="419100"/>
            <a:ext cx="11734800" cy="1016782"/>
            <a:chOff x="-533400" y="419100"/>
            <a:chExt cx="11734800" cy="101678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A210E2C-3AB1-F503-1A36-B4D2E4A19335}"/>
                </a:ext>
              </a:extLst>
            </p:cNvPr>
            <p:cNvGrpSpPr/>
            <p:nvPr/>
          </p:nvGrpSpPr>
          <p:grpSpPr>
            <a:xfrm>
              <a:off x="-533400" y="419100"/>
              <a:ext cx="2926083" cy="762000"/>
              <a:chOff x="-533400" y="876300"/>
              <a:chExt cx="2926083" cy="762000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3EFA1E07-4C0A-56EE-AB65-ADDFAA423AE7}"/>
                  </a:ext>
                </a:extLst>
              </p:cNvPr>
              <p:cNvSpPr/>
              <p:nvPr/>
            </p:nvSpPr>
            <p:spPr>
              <a:xfrm flipH="1">
                <a:off x="-533400" y="1239981"/>
                <a:ext cx="2926083" cy="45719"/>
              </a:xfrm>
              <a:custGeom>
                <a:avLst/>
                <a:gdLst>
                  <a:gd name="connsiteX0" fmla="*/ 0 w 2926083"/>
                  <a:gd name="connsiteY0" fmla="*/ 0 h 45719"/>
                  <a:gd name="connsiteX1" fmla="*/ 555956 w 2926083"/>
                  <a:gd name="connsiteY1" fmla="*/ 0 h 45719"/>
                  <a:gd name="connsiteX2" fmla="*/ 1053390 w 2926083"/>
                  <a:gd name="connsiteY2" fmla="*/ 0 h 45719"/>
                  <a:gd name="connsiteX3" fmla="*/ 1697128 w 2926083"/>
                  <a:gd name="connsiteY3" fmla="*/ 0 h 45719"/>
                  <a:gd name="connsiteX4" fmla="*/ 2253084 w 2926083"/>
                  <a:gd name="connsiteY4" fmla="*/ 0 h 45719"/>
                  <a:gd name="connsiteX5" fmla="*/ 2926083 w 2926083"/>
                  <a:gd name="connsiteY5" fmla="*/ 0 h 45719"/>
                  <a:gd name="connsiteX6" fmla="*/ 2926083 w 2926083"/>
                  <a:gd name="connsiteY6" fmla="*/ 45719 h 45719"/>
                  <a:gd name="connsiteX7" fmla="*/ 2340866 w 2926083"/>
                  <a:gd name="connsiteY7" fmla="*/ 45719 h 45719"/>
                  <a:gd name="connsiteX8" fmla="*/ 1697128 w 2926083"/>
                  <a:gd name="connsiteY8" fmla="*/ 45719 h 45719"/>
                  <a:gd name="connsiteX9" fmla="*/ 1199694 w 2926083"/>
                  <a:gd name="connsiteY9" fmla="*/ 45719 h 45719"/>
                  <a:gd name="connsiteX10" fmla="*/ 614477 w 2926083"/>
                  <a:gd name="connsiteY10" fmla="*/ 45719 h 45719"/>
                  <a:gd name="connsiteX11" fmla="*/ 0 w 2926083"/>
                  <a:gd name="connsiteY11" fmla="*/ 45719 h 45719"/>
                  <a:gd name="connsiteX12" fmla="*/ 0 w 2926083"/>
                  <a:gd name="connsiteY12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26083" h="45719" extrusionOk="0">
                    <a:moveTo>
                      <a:pt x="0" y="0"/>
                    </a:moveTo>
                    <a:cubicBezTo>
                      <a:pt x="120304" y="-1571"/>
                      <a:pt x="281967" y="-19627"/>
                      <a:pt x="555956" y="0"/>
                    </a:cubicBezTo>
                    <a:cubicBezTo>
                      <a:pt x="829945" y="19627"/>
                      <a:pt x="808207" y="-18994"/>
                      <a:pt x="1053390" y="0"/>
                    </a:cubicBezTo>
                    <a:cubicBezTo>
                      <a:pt x="1298573" y="18994"/>
                      <a:pt x="1402517" y="-17230"/>
                      <a:pt x="1697128" y="0"/>
                    </a:cubicBezTo>
                    <a:cubicBezTo>
                      <a:pt x="1991739" y="17230"/>
                      <a:pt x="2115512" y="-12340"/>
                      <a:pt x="2253084" y="0"/>
                    </a:cubicBezTo>
                    <a:cubicBezTo>
                      <a:pt x="2390656" y="12340"/>
                      <a:pt x="2753363" y="-19419"/>
                      <a:pt x="2926083" y="0"/>
                    </a:cubicBezTo>
                    <a:cubicBezTo>
                      <a:pt x="2925336" y="21919"/>
                      <a:pt x="2924167" y="23392"/>
                      <a:pt x="2926083" y="45719"/>
                    </a:cubicBezTo>
                    <a:cubicBezTo>
                      <a:pt x="2710427" y="22385"/>
                      <a:pt x="2575257" y="74026"/>
                      <a:pt x="2340866" y="45719"/>
                    </a:cubicBezTo>
                    <a:cubicBezTo>
                      <a:pt x="2106475" y="17412"/>
                      <a:pt x="1981575" y="20916"/>
                      <a:pt x="1697128" y="45719"/>
                    </a:cubicBezTo>
                    <a:cubicBezTo>
                      <a:pt x="1412681" y="70522"/>
                      <a:pt x="1391026" y="40626"/>
                      <a:pt x="1199694" y="45719"/>
                    </a:cubicBezTo>
                    <a:cubicBezTo>
                      <a:pt x="1008362" y="50812"/>
                      <a:pt x="744040" y="48381"/>
                      <a:pt x="614477" y="45719"/>
                    </a:cubicBezTo>
                    <a:cubicBezTo>
                      <a:pt x="484914" y="43057"/>
                      <a:pt x="166198" y="64616"/>
                      <a:pt x="0" y="45719"/>
                    </a:cubicBezTo>
                    <a:cubicBezTo>
                      <a:pt x="1516" y="26330"/>
                      <a:pt x="-332" y="19311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1" name="모서리가 둥근 직사각형 70">
                <a:extLst>
                  <a:ext uri="{FF2B5EF4-FFF2-40B4-BE49-F238E27FC236}">
                    <a16:creationId xmlns:a16="http://schemas.microsoft.com/office/drawing/2014/main" id="{457C59B7-CD56-A5E9-105D-BD913CEE10AD}"/>
                  </a:ext>
                </a:extLst>
              </p:cNvPr>
              <p:cNvSpPr/>
              <p:nvPr/>
            </p:nvSpPr>
            <p:spPr>
              <a:xfrm>
                <a:off x="838200" y="876300"/>
                <a:ext cx="762000" cy="762000"/>
              </a:xfrm>
              <a:prstGeom prst="roundRect">
                <a:avLst/>
              </a:prstGeom>
              <a:solidFill>
                <a:srgbClr val="A780F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3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</a:t>
                </a:r>
                <a:endParaRPr kumimoji="1" lang="ko-KR" altLang="en-US" sz="32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74" name="TextBox 4">
              <a:extLst>
                <a:ext uri="{FF2B5EF4-FFF2-40B4-BE49-F238E27FC236}">
                  <a16:creationId xmlns:a16="http://schemas.microsoft.com/office/drawing/2014/main" id="{6E670CE6-C041-FCC3-81BE-234A6B982094}"/>
                </a:ext>
              </a:extLst>
            </p:cNvPr>
            <p:cNvSpPr txBox="1"/>
            <p:nvPr/>
          </p:nvSpPr>
          <p:spPr>
            <a:xfrm>
              <a:off x="2697483" y="567439"/>
              <a:ext cx="8503917" cy="868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ko-KR" altLang="en-US" sz="2499" u="sng" dirty="0">
                  <a:ea typeface="Nanum Gothic Ultra-Bold"/>
                </a:rPr>
                <a:t>기존 </a:t>
              </a:r>
              <a:r>
                <a:rPr lang="ko-KR" altLang="en-US" sz="2499" u="sng" dirty="0" err="1">
                  <a:ea typeface="Nanum Gothic Ultra-Bold"/>
                </a:rPr>
                <a:t>데이팅앱들</a:t>
              </a:r>
              <a:r>
                <a:rPr lang="ko-KR" altLang="en-US" sz="2499" u="sng" dirty="0">
                  <a:ea typeface="Nanum Gothic Ultra-Bold"/>
                </a:rPr>
                <a:t> 대비 </a:t>
              </a:r>
              <a:r>
                <a:rPr lang="ko-KR" altLang="en-US" sz="2499" u="sng" dirty="0" err="1">
                  <a:ea typeface="Nanum Gothic Ultra-Bold"/>
                </a:rPr>
                <a:t>데이트앱</a:t>
              </a:r>
              <a:r>
                <a:rPr lang="ko-KR" altLang="en-US" sz="2499" u="sng" dirty="0">
                  <a:ea typeface="Nanum Gothic Ultra-Bold"/>
                </a:rPr>
                <a:t> 내의 기능 무료</a:t>
              </a:r>
              <a:endParaRPr lang="en-US" altLang="ko-KR" sz="2499" u="sng" dirty="0">
                <a:ea typeface="Nanum Gothic Ultra-Bold"/>
              </a:endParaRPr>
            </a:p>
            <a:p>
              <a:pPr>
                <a:lnSpc>
                  <a:spcPts val="3499"/>
                </a:lnSpc>
              </a:pPr>
              <a:r>
                <a:rPr lang="en-US" altLang="ko-KR" sz="2000" dirty="0">
                  <a:ea typeface="Nanum Gothic Ultra-Bold"/>
                </a:rPr>
                <a:t>	-</a:t>
              </a:r>
              <a:r>
                <a:rPr lang="ko-KR" altLang="en-US" sz="2000" dirty="0">
                  <a:ea typeface="Nanum Gothic Ultra-Bold"/>
                </a:rPr>
                <a:t> 기존의 앱들은 타유저와 매칭하기 위해 돈을 써야함</a:t>
              </a:r>
              <a:endParaRPr lang="en-US" altLang="ko-KR" sz="2000" dirty="0">
                <a:ea typeface="Nanum Gothic Ultra-Bold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C2999F2B-76F8-1246-CA24-AB3D3D0866A6}"/>
              </a:ext>
            </a:extLst>
          </p:cNvPr>
          <p:cNvGrpSpPr/>
          <p:nvPr/>
        </p:nvGrpSpPr>
        <p:grpSpPr>
          <a:xfrm>
            <a:off x="-685800" y="1696462"/>
            <a:ext cx="13898881" cy="1024269"/>
            <a:chOff x="-533400" y="1676400"/>
            <a:chExt cx="13898881" cy="102426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450ABF3-B827-08ED-5700-94EB841DED10}"/>
                </a:ext>
              </a:extLst>
            </p:cNvPr>
            <p:cNvGrpSpPr/>
            <p:nvPr/>
          </p:nvGrpSpPr>
          <p:grpSpPr>
            <a:xfrm>
              <a:off x="-533400" y="1676400"/>
              <a:ext cx="2926083" cy="762000"/>
              <a:chOff x="-533400" y="876300"/>
              <a:chExt cx="2926083" cy="762000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5601B0AF-D9A1-2D58-3CE8-EA59D807015E}"/>
                  </a:ext>
                </a:extLst>
              </p:cNvPr>
              <p:cNvSpPr/>
              <p:nvPr/>
            </p:nvSpPr>
            <p:spPr>
              <a:xfrm flipH="1">
                <a:off x="-533400" y="1239981"/>
                <a:ext cx="2926083" cy="45719"/>
              </a:xfrm>
              <a:custGeom>
                <a:avLst/>
                <a:gdLst>
                  <a:gd name="connsiteX0" fmla="*/ 0 w 2926083"/>
                  <a:gd name="connsiteY0" fmla="*/ 0 h 45719"/>
                  <a:gd name="connsiteX1" fmla="*/ 555956 w 2926083"/>
                  <a:gd name="connsiteY1" fmla="*/ 0 h 45719"/>
                  <a:gd name="connsiteX2" fmla="*/ 1053390 w 2926083"/>
                  <a:gd name="connsiteY2" fmla="*/ 0 h 45719"/>
                  <a:gd name="connsiteX3" fmla="*/ 1697128 w 2926083"/>
                  <a:gd name="connsiteY3" fmla="*/ 0 h 45719"/>
                  <a:gd name="connsiteX4" fmla="*/ 2253084 w 2926083"/>
                  <a:gd name="connsiteY4" fmla="*/ 0 h 45719"/>
                  <a:gd name="connsiteX5" fmla="*/ 2926083 w 2926083"/>
                  <a:gd name="connsiteY5" fmla="*/ 0 h 45719"/>
                  <a:gd name="connsiteX6" fmla="*/ 2926083 w 2926083"/>
                  <a:gd name="connsiteY6" fmla="*/ 45719 h 45719"/>
                  <a:gd name="connsiteX7" fmla="*/ 2340866 w 2926083"/>
                  <a:gd name="connsiteY7" fmla="*/ 45719 h 45719"/>
                  <a:gd name="connsiteX8" fmla="*/ 1697128 w 2926083"/>
                  <a:gd name="connsiteY8" fmla="*/ 45719 h 45719"/>
                  <a:gd name="connsiteX9" fmla="*/ 1199694 w 2926083"/>
                  <a:gd name="connsiteY9" fmla="*/ 45719 h 45719"/>
                  <a:gd name="connsiteX10" fmla="*/ 614477 w 2926083"/>
                  <a:gd name="connsiteY10" fmla="*/ 45719 h 45719"/>
                  <a:gd name="connsiteX11" fmla="*/ 0 w 2926083"/>
                  <a:gd name="connsiteY11" fmla="*/ 45719 h 45719"/>
                  <a:gd name="connsiteX12" fmla="*/ 0 w 2926083"/>
                  <a:gd name="connsiteY12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26083" h="45719" extrusionOk="0">
                    <a:moveTo>
                      <a:pt x="0" y="0"/>
                    </a:moveTo>
                    <a:cubicBezTo>
                      <a:pt x="120304" y="-1571"/>
                      <a:pt x="281967" y="-19627"/>
                      <a:pt x="555956" y="0"/>
                    </a:cubicBezTo>
                    <a:cubicBezTo>
                      <a:pt x="829945" y="19627"/>
                      <a:pt x="808207" y="-18994"/>
                      <a:pt x="1053390" y="0"/>
                    </a:cubicBezTo>
                    <a:cubicBezTo>
                      <a:pt x="1298573" y="18994"/>
                      <a:pt x="1402517" y="-17230"/>
                      <a:pt x="1697128" y="0"/>
                    </a:cubicBezTo>
                    <a:cubicBezTo>
                      <a:pt x="1991739" y="17230"/>
                      <a:pt x="2115512" y="-12340"/>
                      <a:pt x="2253084" y="0"/>
                    </a:cubicBezTo>
                    <a:cubicBezTo>
                      <a:pt x="2390656" y="12340"/>
                      <a:pt x="2753363" y="-19419"/>
                      <a:pt x="2926083" y="0"/>
                    </a:cubicBezTo>
                    <a:cubicBezTo>
                      <a:pt x="2925336" y="21919"/>
                      <a:pt x="2924167" y="23392"/>
                      <a:pt x="2926083" y="45719"/>
                    </a:cubicBezTo>
                    <a:cubicBezTo>
                      <a:pt x="2710427" y="22385"/>
                      <a:pt x="2575257" y="74026"/>
                      <a:pt x="2340866" y="45719"/>
                    </a:cubicBezTo>
                    <a:cubicBezTo>
                      <a:pt x="2106475" y="17412"/>
                      <a:pt x="1981575" y="20916"/>
                      <a:pt x="1697128" y="45719"/>
                    </a:cubicBezTo>
                    <a:cubicBezTo>
                      <a:pt x="1412681" y="70522"/>
                      <a:pt x="1391026" y="40626"/>
                      <a:pt x="1199694" y="45719"/>
                    </a:cubicBezTo>
                    <a:cubicBezTo>
                      <a:pt x="1008362" y="50812"/>
                      <a:pt x="744040" y="48381"/>
                      <a:pt x="614477" y="45719"/>
                    </a:cubicBezTo>
                    <a:cubicBezTo>
                      <a:pt x="484914" y="43057"/>
                      <a:pt x="166198" y="64616"/>
                      <a:pt x="0" y="45719"/>
                    </a:cubicBezTo>
                    <a:cubicBezTo>
                      <a:pt x="1516" y="26330"/>
                      <a:pt x="-332" y="19311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8" name="모서리가 둥근 직사각형 77">
                <a:extLst>
                  <a:ext uri="{FF2B5EF4-FFF2-40B4-BE49-F238E27FC236}">
                    <a16:creationId xmlns:a16="http://schemas.microsoft.com/office/drawing/2014/main" id="{1668DAD6-9B72-40F2-9ED1-4C5CE891B237}"/>
                  </a:ext>
                </a:extLst>
              </p:cNvPr>
              <p:cNvSpPr/>
              <p:nvPr/>
            </p:nvSpPr>
            <p:spPr>
              <a:xfrm>
                <a:off x="838200" y="876300"/>
                <a:ext cx="762000" cy="762000"/>
              </a:xfrm>
              <a:prstGeom prst="roundRect">
                <a:avLst/>
              </a:prstGeom>
              <a:solidFill>
                <a:srgbClr val="A780F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3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</a:t>
                </a:r>
                <a:endParaRPr kumimoji="1" lang="ko-KR" altLang="en-US" sz="32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82" name="TextBox 4">
              <a:extLst>
                <a:ext uri="{FF2B5EF4-FFF2-40B4-BE49-F238E27FC236}">
                  <a16:creationId xmlns:a16="http://schemas.microsoft.com/office/drawing/2014/main" id="{3F852DBC-177A-EF6C-CD9C-DDDB4E5AA0CA}"/>
                </a:ext>
              </a:extLst>
            </p:cNvPr>
            <p:cNvSpPr txBox="1"/>
            <p:nvPr/>
          </p:nvSpPr>
          <p:spPr>
            <a:xfrm>
              <a:off x="2697483" y="1832226"/>
              <a:ext cx="10667998" cy="868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ko-KR" altLang="en-US" sz="2499" u="sng" dirty="0">
                  <a:ea typeface="Nanum Gothic Ultra-Bold"/>
                </a:rPr>
                <a:t>매칭된 </a:t>
              </a:r>
              <a:r>
                <a:rPr lang="ko-KR" altLang="en-US" sz="2499" u="sng" dirty="0" err="1">
                  <a:ea typeface="Nanum Gothic Ultra-Bold"/>
                </a:rPr>
                <a:t>유저끼리는</a:t>
              </a:r>
              <a:r>
                <a:rPr lang="ko-KR" altLang="en-US" sz="2499" u="sng" dirty="0">
                  <a:ea typeface="Nanum Gothic Ultra-Bold"/>
                </a:rPr>
                <a:t> 익명제에서 실명제</a:t>
              </a:r>
              <a:endParaRPr lang="en-US" altLang="ko-KR" sz="2499" u="sng" dirty="0">
                <a:ea typeface="Nanum Gothic Ultra-Bold"/>
              </a:endParaRPr>
            </a:p>
            <a:p>
              <a:pPr>
                <a:lnSpc>
                  <a:spcPts val="3499"/>
                </a:lnSpc>
              </a:pPr>
              <a:r>
                <a:rPr lang="en-US" altLang="ko-KR" sz="2000" dirty="0">
                  <a:ea typeface="Nanum Gothic Ultra-Bold"/>
                </a:rPr>
                <a:t>	-</a:t>
              </a:r>
              <a:r>
                <a:rPr lang="ko-KR" altLang="en-US" sz="2000" dirty="0">
                  <a:ea typeface="Nanum Gothic Ultra-Bold"/>
                </a:rPr>
                <a:t> 각자의 동의가 있을 시 실제 연락처나 실제 이름 공개하는 방식</a:t>
              </a:r>
              <a:endParaRPr lang="en-US" altLang="ko-KR" sz="2000" dirty="0">
                <a:ea typeface="Nanum Gothic Ultra-Bold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41069D5-07B0-5C51-5883-2D20D9694A88}"/>
              </a:ext>
            </a:extLst>
          </p:cNvPr>
          <p:cNvGrpSpPr/>
          <p:nvPr/>
        </p:nvGrpSpPr>
        <p:grpSpPr>
          <a:xfrm>
            <a:off x="-685800" y="2981311"/>
            <a:ext cx="13898881" cy="1463990"/>
            <a:chOff x="-533400" y="2933700"/>
            <a:chExt cx="13898881" cy="1463990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0E47D0B-A166-AB2B-96C5-EAD89291F419}"/>
                </a:ext>
              </a:extLst>
            </p:cNvPr>
            <p:cNvGrpSpPr/>
            <p:nvPr/>
          </p:nvGrpSpPr>
          <p:grpSpPr>
            <a:xfrm>
              <a:off x="-533400" y="2933700"/>
              <a:ext cx="2926083" cy="762000"/>
              <a:chOff x="-533400" y="876300"/>
              <a:chExt cx="2926083" cy="762000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8E77B372-3C94-5373-35A6-F8D9B5CF4451}"/>
                  </a:ext>
                </a:extLst>
              </p:cNvPr>
              <p:cNvSpPr/>
              <p:nvPr/>
            </p:nvSpPr>
            <p:spPr>
              <a:xfrm flipH="1">
                <a:off x="-533400" y="1239981"/>
                <a:ext cx="2926083" cy="45719"/>
              </a:xfrm>
              <a:custGeom>
                <a:avLst/>
                <a:gdLst>
                  <a:gd name="connsiteX0" fmla="*/ 0 w 2926083"/>
                  <a:gd name="connsiteY0" fmla="*/ 0 h 45719"/>
                  <a:gd name="connsiteX1" fmla="*/ 555956 w 2926083"/>
                  <a:gd name="connsiteY1" fmla="*/ 0 h 45719"/>
                  <a:gd name="connsiteX2" fmla="*/ 1053390 w 2926083"/>
                  <a:gd name="connsiteY2" fmla="*/ 0 h 45719"/>
                  <a:gd name="connsiteX3" fmla="*/ 1697128 w 2926083"/>
                  <a:gd name="connsiteY3" fmla="*/ 0 h 45719"/>
                  <a:gd name="connsiteX4" fmla="*/ 2253084 w 2926083"/>
                  <a:gd name="connsiteY4" fmla="*/ 0 h 45719"/>
                  <a:gd name="connsiteX5" fmla="*/ 2926083 w 2926083"/>
                  <a:gd name="connsiteY5" fmla="*/ 0 h 45719"/>
                  <a:gd name="connsiteX6" fmla="*/ 2926083 w 2926083"/>
                  <a:gd name="connsiteY6" fmla="*/ 45719 h 45719"/>
                  <a:gd name="connsiteX7" fmla="*/ 2340866 w 2926083"/>
                  <a:gd name="connsiteY7" fmla="*/ 45719 h 45719"/>
                  <a:gd name="connsiteX8" fmla="*/ 1697128 w 2926083"/>
                  <a:gd name="connsiteY8" fmla="*/ 45719 h 45719"/>
                  <a:gd name="connsiteX9" fmla="*/ 1199694 w 2926083"/>
                  <a:gd name="connsiteY9" fmla="*/ 45719 h 45719"/>
                  <a:gd name="connsiteX10" fmla="*/ 614477 w 2926083"/>
                  <a:gd name="connsiteY10" fmla="*/ 45719 h 45719"/>
                  <a:gd name="connsiteX11" fmla="*/ 0 w 2926083"/>
                  <a:gd name="connsiteY11" fmla="*/ 45719 h 45719"/>
                  <a:gd name="connsiteX12" fmla="*/ 0 w 2926083"/>
                  <a:gd name="connsiteY12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26083" h="45719" extrusionOk="0">
                    <a:moveTo>
                      <a:pt x="0" y="0"/>
                    </a:moveTo>
                    <a:cubicBezTo>
                      <a:pt x="120304" y="-1571"/>
                      <a:pt x="281967" y="-19627"/>
                      <a:pt x="555956" y="0"/>
                    </a:cubicBezTo>
                    <a:cubicBezTo>
                      <a:pt x="829945" y="19627"/>
                      <a:pt x="808207" y="-18994"/>
                      <a:pt x="1053390" y="0"/>
                    </a:cubicBezTo>
                    <a:cubicBezTo>
                      <a:pt x="1298573" y="18994"/>
                      <a:pt x="1402517" y="-17230"/>
                      <a:pt x="1697128" y="0"/>
                    </a:cubicBezTo>
                    <a:cubicBezTo>
                      <a:pt x="1991739" y="17230"/>
                      <a:pt x="2115512" y="-12340"/>
                      <a:pt x="2253084" y="0"/>
                    </a:cubicBezTo>
                    <a:cubicBezTo>
                      <a:pt x="2390656" y="12340"/>
                      <a:pt x="2753363" y="-19419"/>
                      <a:pt x="2926083" y="0"/>
                    </a:cubicBezTo>
                    <a:cubicBezTo>
                      <a:pt x="2925336" y="21919"/>
                      <a:pt x="2924167" y="23392"/>
                      <a:pt x="2926083" y="45719"/>
                    </a:cubicBezTo>
                    <a:cubicBezTo>
                      <a:pt x="2710427" y="22385"/>
                      <a:pt x="2575257" y="74026"/>
                      <a:pt x="2340866" y="45719"/>
                    </a:cubicBezTo>
                    <a:cubicBezTo>
                      <a:pt x="2106475" y="17412"/>
                      <a:pt x="1981575" y="20916"/>
                      <a:pt x="1697128" y="45719"/>
                    </a:cubicBezTo>
                    <a:cubicBezTo>
                      <a:pt x="1412681" y="70522"/>
                      <a:pt x="1391026" y="40626"/>
                      <a:pt x="1199694" y="45719"/>
                    </a:cubicBezTo>
                    <a:cubicBezTo>
                      <a:pt x="1008362" y="50812"/>
                      <a:pt x="744040" y="48381"/>
                      <a:pt x="614477" y="45719"/>
                    </a:cubicBezTo>
                    <a:cubicBezTo>
                      <a:pt x="484914" y="43057"/>
                      <a:pt x="166198" y="64616"/>
                      <a:pt x="0" y="45719"/>
                    </a:cubicBezTo>
                    <a:cubicBezTo>
                      <a:pt x="1516" y="26330"/>
                      <a:pt x="-332" y="19311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1" name="모서리가 둥근 직사각형 80">
                <a:extLst>
                  <a:ext uri="{FF2B5EF4-FFF2-40B4-BE49-F238E27FC236}">
                    <a16:creationId xmlns:a16="http://schemas.microsoft.com/office/drawing/2014/main" id="{30F25677-0B83-B05F-79CE-CC55CB084481}"/>
                  </a:ext>
                </a:extLst>
              </p:cNvPr>
              <p:cNvSpPr/>
              <p:nvPr/>
            </p:nvSpPr>
            <p:spPr>
              <a:xfrm>
                <a:off x="838200" y="876300"/>
                <a:ext cx="762000" cy="762000"/>
              </a:xfrm>
              <a:prstGeom prst="roundRect">
                <a:avLst/>
              </a:prstGeom>
              <a:solidFill>
                <a:srgbClr val="A780F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3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3</a:t>
                </a:r>
                <a:endParaRPr kumimoji="1" lang="ko-KR" altLang="en-US" sz="32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83" name="TextBox 4">
              <a:extLst>
                <a:ext uri="{FF2B5EF4-FFF2-40B4-BE49-F238E27FC236}">
                  <a16:creationId xmlns:a16="http://schemas.microsoft.com/office/drawing/2014/main" id="{CECA0972-F4D9-203B-CCBD-8F9A56833372}"/>
                </a:ext>
              </a:extLst>
            </p:cNvPr>
            <p:cNvSpPr txBox="1"/>
            <p:nvPr/>
          </p:nvSpPr>
          <p:spPr>
            <a:xfrm>
              <a:off x="2697483" y="3097013"/>
              <a:ext cx="10667998" cy="13006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ko-KR" altLang="en-US" sz="2499" u="sng" dirty="0">
                  <a:ea typeface="Nanum Gothic Ultra-Bold"/>
                </a:rPr>
                <a:t>타 유저와 매칭 성공 시 다른 유저와 대화 못하게 방지</a:t>
              </a:r>
              <a:endParaRPr lang="en-US" altLang="ko-KR" sz="2499" u="sng" dirty="0">
                <a:ea typeface="Nanum Gothic Ultra-Bold"/>
              </a:endParaRPr>
            </a:p>
            <a:p>
              <a:pPr>
                <a:lnSpc>
                  <a:spcPts val="3499"/>
                </a:lnSpc>
              </a:pPr>
              <a:r>
                <a:rPr lang="en-US" altLang="ko-KR" sz="2000" dirty="0">
                  <a:ea typeface="Nanum Gothic Ultra-Bold"/>
                </a:rPr>
                <a:t>	-</a:t>
              </a:r>
              <a:r>
                <a:rPr lang="ko-KR" altLang="en-US" sz="2000" dirty="0">
                  <a:ea typeface="Nanum Gothic Ultra-Bold"/>
                </a:rPr>
                <a:t> 현재 매칭된 이성에게 집중할 수 있도록 하여 연인으로의 발전을 도움</a:t>
              </a:r>
              <a:endParaRPr lang="en-US" altLang="ko-KR" sz="2000" dirty="0">
                <a:ea typeface="Nanum Gothic Ultra-Bold"/>
              </a:endParaRPr>
            </a:p>
            <a:p>
              <a:pPr>
                <a:lnSpc>
                  <a:spcPts val="3499"/>
                </a:lnSpc>
              </a:pPr>
              <a:r>
                <a:rPr lang="en-US" altLang="ko-KR" sz="2000" dirty="0">
                  <a:ea typeface="Nanum Gothic Ultra-Bold"/>
                </a:rPr>
                <a:t>	-</a:t>
              </a:r>
              <a:r>
                <a:rPr lang="ko-KR" altLang="en-US" sz="2000" dirty="0">
                  <a:ea typeface="Nanum Gothic Ultra-Bold"/>
                </a:rPr>
                <a:t> 매칭 후에 강제로 매칭 취소를 하면 며칠동안 사용을 막아 무분별한 </a:t>
              </a:r>
              <a:r>
                <a:rPr lang="ko-KR" altLang="en-US" sz="2000" dirty="0" err="1">
                  <a:ea typeface="Nanum Gothic Ultra-Bold"/>
                </a:rPr>
                <a:t>매칭을</a:t>
              </a:r>
              <a:r>
                <a:rPr lang="ko-KR" altLang="en-US" sz="2000" dirty="0">
                  <a:ea typeface="Nanum Gothic Ultra-Bold"/>
                </a:rPr>
                <a:t> 방지</a:t>
              </a:r>
              <a:endParaRPr lang="en-US" altLang="ko-KR" sz="2000" dirty="0">
                <a:ea typeface="Nanum Gothic Ultra-Bold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21E6162-7B5D-FCBB-27C0-1BD5849D571A}"/>
              </a:ext>
            </a:extLst>
          </p:cNvPr>
          <p:cNvGrpSpPr/>
          <p:nvPr/>
        </p:nvGrpSpPr>
        <p:grpSpPr>
          <a:xfrm>
            <a:off x="-685801" y="4722488"/>
            <a:ext cx="14843760" cy="1454981"/>
            <a:chOff x="-533401" y="4656337"/>
            <a:chExt cx="14843760" cy="1454981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D30F18A-058E-DB0C-D483-95033156136C}"/>
                </a:ext>
              </a:extLst>
            </p:cNvPr>
            <p:cNvGrpSpPr/>
            <p:nvPr/>
          </p:nvGrpSpPr>
          <p:grpSpPr>
            <a:xfrm>
              <a:off x="-533401" y="4656337"/>
              <a:ext cx="2926083" cy="762000"/>
              <a:chOff x="-533400" y="876300"/>
              <a:chExt cx="2926083" cy="762000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425946BC-4555-1969-306F-F212FE6F34FA}"/>
                  </a:ext>
                </a:extLst>
              </p:cNvPr>
              <p:cNvSpPr/>
              <p:nvPr/>
            </p:nvSpPr>
            <p:spPr>
              <a:xfrm flipH="1">
                <a:off x="-533400" y="1239981"/>
                <a:ext cx="2926083" cy="45719"/>
              </a:xfrm>
              <a:custGeom>
                <a:avLst/>
                <a:gdLst>
                  <a:gd name="connsiteX0" fmla="*/ 0 w 2926083"/>
                  <a:gd name="connsiteY0" fmla="*/ 0 h 45719"/>
                  <a:gd name="connsiteX1" fmla="*/ 555956 w 2926083"/>
                  <a:gd name="connsiteY1" fmla="*/ 0 h 45719"/>
                  <a:gd name="connsiteX2" fmla="*/ 1053390 w 2926083"/>
                  <a:gd name="connsiteY2" fmla="*/ 0 h 45719"/>
                  <a:gd name="connsiteX3" fmla="*/ 1697128 w 2926083"/>
                  <a:gd name="connsiteY3" fmla="*/ 0 h 45719"/>
                  <a:gd name="connsiteX4" fmla="*/ 2253084 w 2926083"/>
                  <a:gd name="connsiteY4" fmla="*/ 0 h 45719"/>
                  <a:gd name="connsiteX5" fmla="*/ 2926083 w 2926083"/>
                  <a:gd name="connsiteY5" fmla="*/ 0 h 45719"/>
                  <a:gd name="connsiteX6" fmla="*/ 2926083 w 2926083"/>
                  <a:gd name="connsiteY6" fmla="*/ 45719 h 45719"/>
                  <a:gd name="connsiteX7" fmla="*/ 2340866 w 2926083"/>
                  <a:gd name="connsiteY7" fmla="*/ 45719 h 45719"/>
                  <a:gd name="connsiteX8" fmla="*/ 1697128 w 2926083"/>
                  <a:gd name="connsiteY8" fmla="*/ 45719 h 45719"/>
                  <a:gd name="connsiteX9" fmla="*/ 1199694 w 2926083"/>
                  <a:gd name="connsiteY9" fmla="*/ 45719 h 45719"/>
                  <a:gd name="connsiteX10" fmla="*/ 614477 w 2926083"/>
                  <a:gd name="connsiteY10" fmla="*/ 45719 h 45719"/>
                  <a:gd name="connsiteX11" fmla="*/ 0 w 2926083"/>
                  <a:gd name="connsiteY11" fmla="*/ 45719 h 45719"/>
                  <a:gd name="connsiteX12" fmla="*/ 0 w 2926083"/>
                  <a:gd name="connsiteY12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26083" h="45719" extrusionOk="0">
                    <a:moveTo>
                      <a:pt x="0" y="0"/>
                    </a:moveTo>
                    <a:cubicBezTo>
                      <a:pt x="120304" y="-1571"/>
                      <a:pt x="281967" y="-19627"/>
                      <a:pt x="555956" y="0"/>
                    </a:cubicBezTo>
                    <a:cubicBezTo>
                      <a:pt x="829945" y="19627"/>
                      <a:pt x="808207" y="-18994"/>
                      <a:pt x="1053390" y="0"/>
                    </a:cubicBezTo>
                    <a:cubicBezTo>
                      <a:pt x="1298573" y="18994"/>
                      <a:pt x="1402517" y="-17230"/>
                      <a:pt x="1697128" y="0"/>
                    </a:cubicBezTo>
                    <a:cubicBezTo>
                      <a:pt x="1991739" y="17230"/>
                      <a:pt x="2115512" y="-12340"/>
                      <a:pt x="2253084" y="0"/>
                    </a:cubicBezTo>
                    <a:cubicBezTo>
                      <a:pt x="2390656" y="12340"/>
                      <a:pt x="2753363" y="-19419"/>
                      <a:pt x="2926083" y="0"/>
                    </a:cubicBezTo>
                    <a:cubicBezTo>
                      <a:pt x="2925336" y="21919"/>
                      <a:pt x="2924167" y="23392"/>
                      <a:pt x="2926083" y="45719"/>
                    </a:cubicBezTo>
                    <a:cubicBezTo>
                      <a:pt x="2710427" y="22385"/>
                      <a:pt x="2575257" y="74026"/>
                      <a:pt x="2340866" y="45719"/>
                    </a:cubicBezTo>
                    <a:cubicBezTo>
                      <a:pt x="2106475" y="17412"/>
                      <a:pt x="1981575" y="20916"/>
                      <a:pt x="1697128" y="45719"/>
                    </a:cubicBezTo>
                    <a:cubicBezTo>
                      <a:pt x="1412681" y="70522"/>
                      <a:pt x="1391026" y="40626"/>
                      <a:pt x="1199694" y="45719"/>
                    </a:cubicBezTo>
                    <a:cubicBezTo>
                      <a:pt x="1008362" y="50812"/>
                      <a:pt x="744040" y="48381"/>
                      <a:pt x="614477" y="45719"/>
                    </a:cubicBezTo>
                    <a:cubicBezTo>
                      <a:pt x="484914" y="43057"/>
                      <a:pt x="166198" y="64616"/>
                      <a:pt x="0" y="45719"/>
                    </a:cubicBezTo>
                    <a:cubicBezTo>
                      <a:pt x="1516" y="26330"/>
                      <a:pt x="-332" y="19311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C124509C-7F00-0992-9F0F-8B85250B54F0}"/>
                  </a:ext>
                </a:extLst>
              </p:cNvPr>
              <p:cNvSpPr/>
              <p:nvPr/>
            </p:nvSpPr>
            <p:spPr>
              <a:xfrm>
                <a:off x="838200" y="876300"/>
                <a:ext cx="762000" cy="762000"/>
              </a:xfrm>
              <a:prstGeom prst="roundRect">
                <a:avLst/>
              </a:prstGeom>
              <a:solidFill>
                <a:srgbClr val="A780F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3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4</a:t>
                </a:r>
                <a:endParaRPr kumimoji="1" lang="ko-KR" altLang="en-US" sz="32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87" name="TextBox 4">
              <a:extLst>
                <a:ext uri="{FF2B5EF4-FFF2-40B4-BE49-F238E27FC236}">
                  <a16:creationId xmlns:a16="http://schemas.microsoft.com/office/drawing/2014/main" id="{403F08F5-54D5-A762-F529-2E9F170258FE}"/>
                </a:ext>
              </a:extLst>
            </p:cNvPr>
            <p:cNvSpPr txBox="1"/>
            <p:nvPr/>
          </p:nvSpPr>
          <p:spPr>
            <a:xfrm>
              <a:off x="2697482" y="4810641"/>
              <a:ext cx="11612877" cy="13006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ko-KR" altLang="en-US" sz="2499" u="sng" dirty="0">
                  <a:ea typeface="Nanum Gothic Ultra-Bold"/>
                </a:rPr>
                <a:t>아는 사람 만나지 않기</a:t>
              </a:r>
              <a:endParaRPr lang="en-US" altLang="ko-KR" sz="2499" u="sng" dirty="0">
                <a:ea typeface="Nanum Gothic Ultra-Bold"/>
              </a:endParaRPr>
            </a:p>
            <a:p>
              <a:pPr>
                <a:lnSpc>
                  <a:spcPts val="3499"/>
                </a:lnSpc>
              </a:pPr>
              <a:r>
                <a:rPr lang="en-US" altLang="ko-KR" sz="2000" dirty="0">
                  <a:ea typeface="Nanum Gothic Ultra-Bold"/>
                </a:rPr>
                <a:t>	-</a:t>
              </a:r>
              <a:r>
                <a:rPr lang="ko-KR" altLang="en-US" sz="2000" dirty="0">
                  <a:ea typeface="Nanum Gothic Ultra-Bold"/>
                </a:rPr>
                <a:t> 소개팅 앱을 꺼려하는 이유 중 하나인 지인과의 </a:t>
              </a:r>
              <a:r>
                <a:rPr lang="ko-KR" altLang="en-US" sz="2000" dirty="0" err="1">
                  <a:ea typeface="Nanum Gothic Ultra-Bold"/>
                </a:rPr>
                <a:t>매칭을</a:t>
              </a:r>
              <a:r>
                <a:rPr lang="ko-KR" altLang="en-US" sz="2000" dirty="0">
                  <a:ea typeface="Nanum Gothic Ultra-Bold"/>
                </a:rPr>
                <a:t> 피함 </a:t>
              </a:r>
              <a:r>
                <a:rPr lang="en-US" altLang="ko-KR" sz="2000" dirty="0">
                  <a:ea typeface="Nanum Gothic Ultra-Bold"/>
                </a:rPr>
                <a:t>	</a:t>
              </a:r>
            </a:p>
            <a:p>
              <a:pPr>
                <a:lnSpc>
                  <a:spcPts val="3499"/>
                </a:lnSpc>
              </a:pPr>
              <a:r>
                <a:rPr lang="en-US" altLang="ko-KR" sz="2000" dirty="0">
                  <a:ea typeface="Nanum Gothic Ultra-Bold"/>
                </a:rPr>
                <a:t>	-</a:t>
              </a:r>
              <a:r>
                <a:rPr lang="ko-KR" altLang="en-US" sz="2000" dirty="0">
                  <a:ea typeface="Nanum Gothic Ultra-Bold"/>
                </a:rPr>
                <a:t> 핸드폰 연락처에 있는 </a:t>
              </a:r>
              <a:r>
                <a:rPr lang="ko-KR" altLang="en-US" sz="2000" dirty="0" err="1">
                  <a:ea typeface="Nanum Gothic Ultra-Bold"/>
                </a:rPr>
                <a:t>사람들과의</a:t>
              </a:r>
              <a:r>
                <a:rPr lang="ko-KR" altLang="en-US" sz="2000" dirty="0">
                  <a:ea typeface="Nanum Gothic Ultra-Bold"/>
                </a:rPr>
                <a:t> </a:t>
              </a:r>
              <a:r>
                <a:rPr lang="ko-KR" altLang="en-US" sz="2000" dirty="0" err="1">
                  <a:ea typeface="Nanum Gothic Ultra-Bold"/>
                </a:rPr>
                <a:t>매칭을</a:t>
              </a:r>
              <a:r>
                <a:rPr lang="ko-KR" altLang="en-US" sz="2000" dirty="0">
                  <a:ea typeface="Nanum Gothic Ultra-Bold"/>
                </a:rPr>
                <a:t> 피함으로 극복</a:t>
              </a:r>
              <a:endParaRPr lang="en-US" altLang="ko-KR" sz="2000" dirty="0">
                <a:ea typeface="Nanum Gothic Ultra-Bold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6F5778F4-7156-A38D-8AF4-5BF501C988EE}"/>
              </a:ext>
            </a:extLst>
          </p:cNvPr>
          <p:cNvGrpSpPr/>
          <p:nvPr/>
        </p:nvGrpSpPr>
        <p:grpSpPr>
          <a:xfrm>
            <a:off x="-685800" y="8624455"/>
            <a:ext cx="2926083" cy="762000"/>
            <a:chOff x="-533400" y="876300"/>
            <a:chExt cx="2926083" cy="762000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1A85715-1247-6685-16E0-0FD24268AEF1}"/>
                </a:ext>
              </a:extLst>
            </p:cNvPr>
            <p:cNvSpPr/>
            <p:nvPr/>
          </p:nvSpPr>
          <p:spPr>
            <a:xfrm flipH="1">
              <a:off x="-533400" y="1239981"/>
              <a:ext cx="2926083" cy="45719"/>
            </a:xfrm>
            <a:custGeom>
              <a:avLst/>
              <a:gdLst>
                <a:gd name="connsiteX0" fmla="*/ 0 w 2926083"/>
                <a:gd name="connsiteY0" fmla="*/ 0 h 45719"/>
                <a:gd name="connsiteX1" fmla="*/ 555956 w 2926083"/>
                <a:gd name="connsiteY1" fmla="*/ 0 h 45719"/>
                <a:gd name="connsiteX2" fmla="*/ 1053390 w 2926083"/>
                <a:gd name="connsiteY2" fmla="*/ 0 h 45719"/>
                <a:gd name="connsiteX3" fmla="*/ 1697128 w 2926083"/>
                <a:gd name="connsiteY3" fmla="*/ 0 h 45719"/>
                <a:gd name="connsiteX4" fmla="*/ 2253084 w 2926083"/>
                <a:gd name="connsiteY4" fmla="*/ 0 h 45719"/>
                <a:gd name="connsiteX5" fmla="*/ 2926083 w 2926083"/>
                <a:gd name="connsiteY5" fmla="*/ 0 h 45719"/>
                <a:gd name="connsiteX6" fmla="*/ 2926083 w 2926083"/>
                <a:gd name="connsiteY6" fmla="*/ 45719 h 45719"/>
                <a:gd name="connsiteX7" fmla="*/ 2340866 w 2926083"/>
                <a:gd name="connsiteY7" fmla="*/ 45719 h 45719"/>
                <a:gd name="connsiteX8" fmla="*/ 1697128 w 2926083"/>
                <a:gd name="connsiteY8" fmla="*/ 45719 h 45719"/>
                <a:gd name="connsiteX9" fmla="*/ 1199694 w 2926083"/>
                <a:gd name="connsiteY9" fmla="*/ 45719 h 45719"/>
                <a:gd name="connsiteX10" fmla="*/ 614477 w 2926083"/>
                <a:gd name="connsiteY10" fmla="*/ 45719 h 45719"/>
                <a:gd name="connsiteX11" fmla="*/ 0 w 2926083"/>
                <a:gd name="connsiteY11" fmla="*/ 45719 h 45719"/>
                <a:gd name="connsiteX12" fmla="*/ 0 w 2926083"/>
                <a:gd name="connsiteY12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6083" h="45719" extrusionOk="0">
                  <a:moveTo>
                    <a:pt x="0" y="0"/>
                  </a:moveTo>
                  <a:cubicBezTo>
                    <a:pt x="120304" y="-1571"/>
                    <a:pt x="281967" y="-19627"/>
                    <a:pt x="555956" y="0"/>
                  </a:cubicBezTo>
                  <a:cubicBezTo>
                    <a:pt x="829945" y="19627"/>
                    <a:pt x="808207" y="-18994"/>
                    <a:pt x="1053390" y="0"/>
                  </a:cubicBezTo>
                  <a:cubicBezTo>
                    <a:pt x="1298573" y="18994"/>
                    <a:pt x="1402517" y="-17230"/>
                    <a:pt x="1697128" y="0"/>
                  </a:cubicBezTo>
                  <a:cubicBezTo>
                    <a:pt x="1991739" y="17230"/>
                    <a:pt x="2115512" y="-12340"/>
                    <a:pt x="2253084" y="0"/>
                  </a:cubicBezTo>
                  <a:cubicBezTo>
                    <a:pt x="2390656" y="12340"/>
                    <a:pt x="2753363" y="-19419"/>
                    <a:pt x="2926083" y="0"/>
                  </a:cubicBezTo>
                  <a:cubicBezTo>
                    <a:pt x="2925336" y="21919"/>
                    <a:pt x="2924167" y="23392"/>
                    <a:pt x="2926083" y="45719"/>
                  </a:cubicBezTo>
                  <a:cubicBezTo>
                    <a:pt x="2710427" y="22385"/>
                    <a:pt x="2575257" y="74026"/>
                    <a:pt x="2340866" y="45719"/>
                  </a:cubicBezTo>
                  <a:cubicBezTo>
                    <a:pt x="2106475" y="17412"/>
                    <a:pt x="1981575" y="20916"/>
                    <a:pt x="1697128" y="45719"/>
                  </a:cubicBezTo>
                  <a:cubicBezTo>
                    <a:pt x="1412681" y="70522"/>
                    <a:pt x="1391026" y="40626"/>
                    <a:pt x="1199694" y="45719"/>
                  </a:cubicBezTo>
                  <a:cubicBezTo>
                    <a:pt x="1008362" y="50812"/>
                    <a:pt x="744040" y="48381"/>
                    <a:pt x="614477" y="45719"/>
                  </a:cubicBezTo>
                  <a:cubicBezTo>
                    <a:pt x="484914" y="43057"/>
                    <a:pt x="166198" y="64616"/>
                    <a:pt x="0" y="45719"/>
                  </a:cubicBezTo>
                  <a:cubicBezTo>
                    <a:pt x="1516" y="26330"/>
                    <a:pt x="-332" y="19311"/>
                    <a:pt x="0" y="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2CC4EFA2-6442-09B4-2A88-B739FAFB95B9}"/>
                </a:ext>
              </a:extLst>
            </p:cNvPr>
            <p:cNvSpPr/>
            <p:nvPr/>
          </p:nvSpPr>
          <p:spPr>
            <a:xfrm>
              <a:off x="304801" y="876300"/>
              <a:ext cx="1859279" cy="762000"/>
            </a:xfrm>
            <a:prstGeom prst="roundRect">
              <a:avLst/>
            </a:prstGeom>
            <a:solidFill>
              <a:srgbClr val="A780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8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최종목표</a:t>
              </a:r>
            </a:p>
          </p:txBody>
        </p:sp>
      </p:grpSp>
      <p:sp>
        <p:nvSpPr>
          <p:cNvPr id="91" name="TextBox 4">
            <a:extLst>
              <a:ext uri="{FF2B5EF4-FFF2-40B4-BE49-F238E27FC236}">
                <a16:creationId xmlns:a16="http://schemas.microsoft.com/office/drawing/2014/main" id="{665EEB66-AE86-316C-0B37-72CFE35D19C6}"/>
              </a:ext>
            </a:extLst>
          </p:cNvPr>
          <p:cNvSpPr txBox="1"/>
          <p:nvPr/>
        </p:nvSpPr>
        <p:spPr>
          <a:xfrm>
            <a:off x="2865123" y="8727813"/>
            <a:ext cx="12252958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3000" dirty="0" err="1">
                <a:ea typeface="Nanum Gothic Ultra-Bold"/>
              </a:rPr>
              <a:t>한밭대</a:t>
            </a:r>
            <a:r>
              <a:rPr lang="ko-KR" altLang="en-US" sz="3000" dirty="0">
                <a:ea typeface="Nanum Gothic Ultra-Bold"/>
              </a:rPr>
              <a:t> 학생들을 대상으로 먼저 시행 후</a:t>
            </a:r>
            <a:r>
              <a:rPr lang="en-US" altLang="ko-KR" sz="3000" dirty="0">
                <a:ea typeface="Nanum Gothic Ultra-Bold"/>
              </a:rPr>
              <a:t>,</a:t>
            </a:r>
            <a:r>
              <a:rPr lang="ko-KR" altLang="en-US" sz="3000" dirty="0">
                <a:ea typeface="Nanum Gothic Ultra-Bold"/>
              </a:rPr>
              <a:t> </a:t>
            </a:r>
            <a:endParaRPr lang="en-US" altLang="ko-KR" sz="3000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ko-KR" altLang="en-US" sz="3000" dirty="0">
                <a:ea typeface="Nanum Gothic Ultra-Bold"/>
              </a:rPr>
              <a:t>최종적으로 전국의 가까운 대학끼리 </a:t>
            </a:r>
            <a:r>
              <a:rPr lang="ko-KR" altLang="en-US" sz="3000" dirty="0" err="1">
                <a:ea typeface="Nanum Gothic Ultra-Bold"/>
              </a:rPr>
              <a:t>데이팅이</a:t>
            </a:r>
            <a:r>
              <a:rPr lang="ko-KR" altLang="en-US" sz="3000" dirty="0">
                <a:ea typeface="Nanum Gothic Ultra-Bold"/>
              </a:rPr>
              <a:t> 가능하도록 범위를 넓히고자 함</a:t>
            </a:r>
            <a:endParaRPr lang="en-US" altLang="ko-KR" sz="3000" dirty="0">
              <a:ea typeface="Nanum Gothic Ultra-Bold"/>
            </a:endParaRPr>
          </a:p>
        </p:txBody>
      </p:sp>
      <p:sp>
        <p:nvSpPr>
          <p:cNvPr id="93" name="L 도형 92">
            <a:extLst>
              <a:ext uri="{FF2B5EF4-FFF2-40B4-BE49-F238E27FC236}">
                <a16:creationId xmlns:a16="http://schemas.microsoft.com/office/drawing/2014/main" id="{0BC98A2D-D852-59FB-8EA2-89624A8E21BB}"/>
              </a:ext>
            </a:extLst>
          </p:cNvPr>
          <p:cNvSpPr/>
          <p:nvPr/>
        </p:nvSpPr>
        <p:spPr>
          <a:xfrm flipV="1">
            <a:off x="2438400" y="8343900"/>
            <a:ext cx="824443" cy="897682"/>
          </a:xfrm>
          <a:custGeom>
            <a:avLst/>
            <a:gdLst>
              <a:gd name="connsiteX0" fmla="*/ 0 w 824443"/>
              <a:gd name="connsiteY0" fmla="*/ 0 h 897682"/>
              <a:gd name="connsiteX1" fmla="*/ 223144 w 824443"/>
              <a:gd name="connsiteY1" fmla="*/ 0 h 897682"/>
              <a:gd name="connsiteX2" fmla="*/ 223144 w 824443"/>
              <a:gd name="connsiteY2" fmla="*/ 324143 h 897682"/>
              <a:gd name="connsiteX3" fmla="*/ 223144 w 824443"/>
              <a:gd name="connsiteY3" fmla="*/ 689667 h 897682"/>
              <a:gd name="connsiteX4" fmla="*/ 523794 w 824443"/>
              <a:gd name="connsiteY4" fmla="*/ 689667 h 897682"/>
              <a:gd name="connsiteX5" fmla="*/ 824443 w 824443"/>
              <a:gd name="connsiteY5" fmla="*/ 689667 h 897682"/>
              <a:gd name="connsiteX6" fmla="*/ 824443 w 824443"/>
              <a:gd name="connsiteY6" fmla="*/ 897682 h 897682"/>
              <a:gd name="connsiteX7" fmla="*/ 395733 w 824443"/>
              <a:gd name="connsiteY7" fmla="*/ 897682 h 897682"/>
              <a:gd name="connsiteX8" fmla="*/ 0 w 824443"/>
              <a:gd name="connsiteY8" fmla="*/ 897682 h 897682"/>
              <a:gd name="connsiteX9" fmla="*/ 0 w 824443"/>
              <a:gd name="connsiteY9" fmla="*/ 448841 h 897682"/>
              <a:gd name="connsiteX10" fmla="*/ 0 w 824443"/>
              <a:gd name="connsiteY10" fmla="*/ 0 h 89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24443" h="897682" extrusionOk="0">
                <a:moveTo>
                  <a:pt x="0" y="0"/>
                </a:moveTo>
                <a:cubicBezTo>
                  <a:pt x="87274" y="-13210"/>
                  <a:pt x="148493" y="17083"/>
                  <a:pt x="223144" y="0"/>
                </a:cubicBezTo>
                <a:cubicBezTo>
                  <a:pt x="242713" y="145403"/>
                  <a:pt x="188784" y="184093"/>
                  <a:pt x="223144" y="324143"/>
                </a:cubicBezTo>
                <a:cubicBezTo>
                  <a:pt x="257504" y="464193"/>
                  <a:pt x="216068" y="612948"/>
                  <a:pt x="223144" y="689667"/>
                </a:cubicBezTo>
                <a:cubicBezTo>
                  <a:pt x="347178" y="662929"/>
                  <a:pt x="451590" y="719324"/>
                  <a:pt x="523794" y="689667"/>
                </a:cubicBezTo>
                <a:cubicBezTo>
                  <a:pt x="595998" y="660010"/>
                  <a:pt x="747475" y="703486"/>
                  <a:pt x="824443" y="689667"/>
                </a:cubicBezTo>
                <a:cubicBezTo>
                  <a:pt x="831405" y="742862"/>
                  <a:pt x="814179" y="836245"/>
                  <a:pt x="824443" y="897682"/>
                </a:cubicBezTo>
                <a:cubicBezTo>
                  <a:pt x="657148" y="908450"/>
                  <a:pt x="595043" y="896752"/>
                  <a:pt x="395733" y="897682"/>
                </a:cubicBezTo>
                <a:cubicBezTo>
                  <a:pt x="196423" y="898612"/>
                  <a:pt x="135282" y="868708"/>
                  <a:pt x="0" y="897682"/>
                </a:cubicBezTo>
                <a:cubicBezTo>
                  <a:pt x="-19462" y="696343"/>
                  <a:pt x="2345" y="651021"/>
                  <a:pt x="0" y="448841"/>
                </a:cubicBezTo>
                <a:cubicBezTo>
                  <a:pt x="-2345" y="246661"/>
                  <a:pt x="35195" y="196069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corner">
                    <a:avLst>
                      <a:gd name="adj1" fmla="val 25231"/>
                      <a:gd name="adj2" fmla="val 2706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L 도형 93">
            <a:extLst>
              <a:ext uri="{FF2B5EF4-FFF2-40B4-BE49-F238E27FC236}">
                <a16:creationId xmlns:a16="http://schemas.microsoft.com/office/drawing/2014/main" id="{69B95577-CAE2-4904-4FE0-386875F1F946}"/>
              </a:ext>
            </a:extLst>
          </p:cNvPr>
          <p:cNvSpPr/>
          <p:nvPr/>
        </p:nvSpPr>
        <p:spPr>
          <a:xfrm flipH="1">
            <a:off x="14567958" y="9047754"/>
            <a:ext cx="824442" cy="896346"/>
          </a:xfrm>
          <a:custGeom>
            <a:avLst/>
            <a:gdLst>
              <a:gd name="connsiteX0" fmla="*/ 0 w 824442"/>
              <a:gd name="connsiteY0" fmla="*/ 0 h 896346"/>
              <a:gd name="connsiteX1" fmla="*/ 223143 w 824442"/>
              <a:gd name="connsiteY1" fmla="*/ 0 h 896346"/>
              <a:gd name="connsiteX2" fmla="*/ 223143 w 824442"/>
              <a:gd name="connsiteY2" fmla="*/ 323516 h 896346"/>
              <a:gd name="connsiteX3" fmla="*/ 223143 w 824442"/>
              <a:gd name="connsiteY3" fmla="*/ 688331 h 896346"/>
              <a:gd name="connsiteX4" fmla="*/ 523793 w 824442"/>
              <a:gd name="connsiteY4" fmla="*/ 688331 h 896346"/>
              <a:gd name="connsiteX5" fmla="*/ 824442 w 824442"/>
              <a:gd name="connsiteY5" fmla="*/ 688331 h 896346"/>
              <a:gd name="connsiteX6" fmla="*/ 824442 w 824442"/>
              <a:gd name="connsiteY6" fmla="*/ 896346 h 896346"/>
              <a:gd name="connsiteX7" fmla="*/ 395732 w 824442"/>
              <a:gd name="connsiteY7" fmla="*/ 896346 h 896346"/>
              <a:gd name="connsiteX8" fmla="*/ 0 w 824442"/>
              <a:gd name="connsiteY8" fmla="*/ 896346 h 896346"/>
              <a:gd name="connsiteX9" fmla="*/ 0 w 824442"/>
              <a:gd name="connsiteY9" fmla="*/ 448173 h 896346"/>
              <a:gd name="connsiteX10" fmla="*/ 0 w 824442"/>
              <a:gd name="connsiteY10" fmla="*/ 0 h 89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24442" h="896346" extrusionOk="0">
                <a:moveTo>
                  <a:pt x="0" y="0"/>
                </a:moveTo>
                <a:cubicBezTo>
                  <a:pt x="92865" y="-6583"/>
                  <a:pt x="155745" y="2257"/>
                  <a:pt x="223143" y="0"/>
                </a:cubicBezTo>
                <a:cubicBezTo>
                  <a:pt x="250559" y="125018"/>
                  <a:pt x="217227" y="201621"/>
                  <a:pt x="223143" y="323516"/>
                </a:cubicBezTo>
                <a:cubicBezTo>
                  <a:pt x="229059" y="445411"/>
                  <a:pt x="189315" y="564117"/>
                  <a:pt x="223143" y="688331"/>
                </a:cubicBezTo>
                <a:cubicBezTo>
                  <a:pt x="347177" y="661593"/>
                  <a:pt x="451589" y="717988"/>
                  <a:pt x="523793" y="688331"/>
                </a:cubicBezTo>
                <a:cubicBezTo>
                  <a:pt x="595997" y="658674"/>
                  <a:pt x="747474" y="702150"/>
                  <a:pt x="824442" y="688331"/>
                </a:cubicBezTo>
                <a:cubicBezTo>
                  <a:pt x="831404" y="741526"/>
                  <a:pt x="814178" y="834909"/>
                  <a:pt x="824442" y="896346"/>
                </a:cubicBezTo>
                <a:cubicBezTo>
                  <a:pt x="657147" y="907114"/>
                  <a:pt x="595042" y="895416"/>
                  <a:pt x="395732" y="896346"/>
                </a:cubicBezTo>
                <a:cubicBezTo>
                  <a:pt x="196422" y="897276"/>
                  <a:pt x="132800" y="860882"/>
                  <a:pt x="0" y="896346"/>
                </a:cubicBezTo>
                <a:cubicBezTo>
                  <a:pt x="-18423" y="728297"/>
                  <a:pt x="43277" y="617862"/>
                  <a:pt x="0" y="448173"/>
                </a:cubicBezTo>
                <a:cubicBezTo>
                  <a:pt x="-43277" y="278484"/>
                  <a:pt x="6678" y="129925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corner">
                    <a:avLst>
                      <a:gd name="adj1" fmla="val 25231"/>
                      <a:gd name="adj2" fmla="val 2706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5" name="Freeform 10">
            <a:extLst>
              <a:ext uri="{FF2B5EF4-FFF2-40B4-BE49-F238E27FC236}">
                <a16:creationId xmlns:a16="http://schemas.microsoft.com/office/drawing/2014/main" id="{293E1F70-5351-F91C-3981-C2E740920493}"/>
              </a:ext>
            </a:extLst>
          </p:cNvPr>
          <p:cNvSpPr/>
          <p:nvPr/>
        </p:nvSpPr>
        <p:spPr>
          <a:xfrm>
            <a:off x="12119159" y="828500"/>
            <a:ext cx="5991667" cy="6217768"/>
          </a:xfrm>
          <a:custGeom>
            <a:avLst/>
            <a:gdLst/>
            <a:ahLst/>
            <a:cxnLst/>
            <a:rect l="l" t="t" r="r" b="b"/>
            <a:pathLst>
              <a:path w="2501465" h="2595860">
                <a:moveTo>
                  <a:pt x="0" y="0"/>
                </a:moveTo>
                <a:lnTo>
                  <a:pt x="2501465" y="0"/>
                </a:lnTo>
                <a:lnTo>
                  <a:pt x="2501465" y="2595860"/>
                </a:lnTo>
                <a:lnTo>
                  <a:pt x="0" y="259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2B6F651-ED59-08E7-B2F2-D96F3FB6DFD8}"/>
              </a:ext>
            </a:extLst>
          </p:cNvPr>
          <p:cNvGrpSpPr/>
          <p:nvPr/>
        </p:nvGrpSpPr>
        <p:grpSpPr>
          <a:xfrm>
            <a:off x="-685800" y="6454656"/>
            <a:ext cx="14843759" cy="1820475"/>
            <a:chOff x="-533400" y="6454656"/>
            <a:chExt cx="14843759" cy="1820475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C3EE4220-AEB2-A966-A077-8E63E6C70CBB}"/>
                </a:ext>
              </a:extLst>
            </p:cNvPr>
            <p:cNvGrpSpPr/>
            <p:nvPr/>
          </p:nvGrpSpPr>
          <p:grpSpPr>
            <a:xfrm>
              <a:off x="-533400" y="6454656"/>
              <a:ext cx="2926083" cy="762000"/>
              <a:chOff x="-533400" y="876300"/>
              <a:chExt cx="2926083" cy="762000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C78F270B-04C5-1CDA-460E-B0E6ACE6D958}"/>
                  </a:ext>
                </a:extLst>
              </p:cNvPr>
              <p:cNvSpPr/>
              <p:nvPr/>
            </p:nvSpPr>
            <p:spPr>
              <a:xfrm flipH="1">
                <a:off x="-533400" y="1239981"/>
                <a:ext cx="2926083" cy="45719"/>
              </a:xfrm>
              <a:custGeom>
                <a:avLst/>
                <a:gdLst>
                  <a:gd name="connsiteX0" fmla="*/ 0 w 2926083"/>
                  <a:gd name="connsiteY0" fmla="*/ 0 h 45719"/>
                  <a:gd name="connsiteX1" fmla="*/ 555956 w 2926083"/>
                  <a:gd name="connsiteY1" fmla="*/ 0 h 45719"/>
                  <a:gd name="connsiteX2" fmla="*/ 1053390 w 2926083"/>
                  <a:gd name="connsiteY2" fmla="*/ 0 h 45719"/>
                  <a:gd name="connsiteX3" fmla="*/ 1697128 w 2926083"/>
                  <a:gd name="connsiteY3" fmla="*/ 0 h 45719"/>
                  <a:gd name="connsiteX4" fmla="*/ 2253084 w 2926083"/>
                  <a:gd name="connsiteY4" fmla="*/ 0 h 45719"/>
                  <a:gd name="connsiteX5" fmla="*/ 2926083 w 2926083"/>
                  <a:gd name="connsiteY5" fmla="*/ 0 h 45719"/>
                  <a:gd name="connsiteX6" fmla="*/ 2926083 w 2926083"/>
                  <a:gd name="connsiteY6" fmla="*/ 45719 h 45719"/>
                  <a:gd name="connsiteX7" fmla="*/ 2340866 w 2926083"/>
                  <a:gd name="connsiteY7" fmla="*/ 45719 h 45719"/>
                  <a:gd name="connsiteX8" fmla="*/ 1697128 w 2926083"/>
                  <a:gd name="connsiteY8" fmla="*/ 45719 h 45719"/>
                  <a:gd name="connsiteX9" fmla="*/ 1199694 w 2926083"/>
                  <a:gd name="connsiteY9" fmla="*/ 45719 h 45719"/>
                  <a:gd name="connsiteX10" fmla="*/ 614477 w 2926083"/>
                  <a:gd name="connsiteY10" fmla="*/ 45719 h 45719"/>
                  <a:gd name="connsiteX11" fmla="*/ 0 w 2926083"/>
                  <a:gd name="connsiteY11" fmla="*/ 45719 h 45719"/>
                  <a:gd name="connsiteX12" fmla="*/ 0 w 2926083"/>
                  <a:gd name="connsiteY12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26083" h="45719" extrusionOk="0">
                    <a:moveTo>
                      <a:pt x="0" y="0"/>
                    </a:moveTo>
                    <a:cubicBezTo>
                      <a:pt x="120304" y="-1571"/>
                      <a:pt x="281967" y="-19627"/>
                      <a:pt x="555956" y="0"/>
                    </a:cubicBezTo>
                    <a:cubicBezTo>
                      <a:pt x="829945" y="19627"/>
                      <a:pt x="808207" y="-18994"/>
                      <a:pt x="1053390" y="0"/>
                    </a:cubicBezTo>
                    <a:cubicBezTo>
                      <a:pt x="1298573" y="18994"/>
                      <a:pt x="1402517" y="-17230"/>
                      <a:pt x="1697128" y="0"/>
                    </a:cubicBezTo>
                    <a:cubicBezTo>
                      <a:pt x="1991739" y="17230"/>
                      <a:pt x="2115512" y="-12340"/>
                      <a:pt x="2253084" y="0"/>
                    </a:cubicBezTo>
                    <a:cubicBezTo>
                      <a:pt x="2390656" y="12340"/>
                      <a:pt x="2753363" y="-19419"/>
                      <a:pt x="2926083" y="0"/>
                    </a:cubicBezTo>
                    <a:cubicBezTo>
                      <a:pt x="2925336" y="21919"/>
                      <a:pt x="2924167" y="23392"/>
                      <a:pt x="2926083" y="45719"/>
                    </a:cubicBezTo>
                    <a:cubicBezTo>
                      <a:pt x="2710427" y="22385"/>
                      <a:pt x="2575257" y="74026"/>
                      <a:pt x="2340866" y="45719"/>
                    </a:cubicBezTo>
                    <a:cubicBezTo>
                      <a:pt x="2106475" y="17412"/>
                      <a:pt x="1981575" y="20916"/>
                      <a:pt x="1697128" y="45719"/>
                    </a:cubicBezTo>
                    <a:cubicBezTo>
                      <a:pt x="1412681" y="70522"/>
                      <a:pt x="1391026" y="40626"/>
                      <a:pt x="1199694" y="45719"/>
                    </a:cubicBezTo>
                    <a:cubicBezTo>
                      <a:pt x="1008362" y="50812"/>
                      <a:pt x="744040" y="48381"/>
                      <a:pt x="614477" y="45719"/>
                    </a:cubicBezTo>
                    <a:cubicBezTo>
                      <a:pt x="484914" y="43057"/>
                      <a:pt x="166198" y="64616"/>
                      <a:pt x="0" y="45719"/>
                    </a:cubicBezTo>
                    <a:cubicBezTo>
                      <a:pt x="1516" y="26330"/>
                      <a:pt x="-332" y="19311"/>
                      <a:pt x="0" y="0"/>
                    </a:cubicBezTo>
                    <a:close/>
                  </a:path>
                </a:pathLst>
              </a:custGeom>
              <a:noFill/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0" name="모서리가 둥근 직사각형 99">
                <a:extLst>
                  <a:ext uri="{FF2B5EF4-FFF2-40B4-BE49-F238E27FC236}">
                    <a16:creationId xmlns:a16="http://schemas.microsoft.com/office/drawing/2014/main" id="{B5A65902-F40B-4305-6377-245D6308479A}"/>
                  </a:ext>
                </a:extLst>
              </p:cNvPr>
              <p:cNvSpPr/>
              <p:nvPr/>
            </p:nvSpPr>
            <p:spPr>
              <a:xfrm>
                <a:off x="838200" y="876300"/>
                <a:ext cx="762000" cy="762000"/>
              </a:xfrm>
              <a:prstGeom prst="roundRect">
                <a:avLst/>
              </a:prstGeom>
              <a:solidFill>
                <a:srgbClr val="A780F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32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5</a:t>
                </a:r>
                <a:endParaRPr kumimoji="1" lang="ko-KR" altLang="en-US" sz="32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101" name="TextBox 4">
              <a:extLst>
                <a:ext uri="{FF2B5EF4-FFF2-40B4-BE49-F238E27FC236}">
                  <a16:creationId xmlns:a16="http://schemas.microsoft.com/office/drawing/2014/main" id="{3A41B2A0-2DC1-962B-BF83-E8A9873BDE63}"/>
                </a:ext>
              </a:extLst>
            </p:cNvPr>
            <p:cNvSpPr txBox="1"/>
            <p:nvPr/>
          </p:nvSpPr>
          <p:spPr>
            <a:xfrm>
              <a:off x="2697482" y="6524267"/>
              <a:ext cx="11612877" cy="17508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ko-KR" altLang="en-US" sz="2499" u="sng" dirty="0">
                  <a:ea typeface="Nanum Gothic Ultra-Bold"/>
                </a:rPr>
                <a:t>재미요소를 추가해 유저의 사용성 늘리기</a:t>
              </a:r>
              <a:endParaRPr lang="en-US" altLang="ko-KR" sz="2499" u="sng" dirty="0">
                <a:ea typeface="Nanum Gothic Ultra-Bold"/>
              </a:endParaRPr>
            </a:p>
            <a:p>
              <a:pPr>
                <a:lnSpc>
                  <a:spcPts val="3499"/>
                </a:lnSpc>
              </a:pPr>
              <a:r>
                <a:rPr lang="en-US" altLang="ko-KR" sz="2499" dirty="0">
                  <a:ea typeface="Nanum Gothic Ultra-Bold"/>
                </a:rPr>
                <a:t>	</a:t>
              </a:r>
              <a:r>
                <a:rPr lang="en-US" altLang="ko-KR" sz="2000" dirty="0">
                  <a:ea typeface="Nanum Gothic Ultra-Bold"/>
                </a:rPr>
                <a:t>-</a:t>
              </a:r>
              <a:r>
                <a:rPr lang="ko-KR" altLang="en-US" sz="2000" dirty="0">
                  <a:ea typeface="Nanum Gothic Ultra-Bold"/>
                </a:rPr>
                <a:t> 유저의 사진을 </a:t>
              </a:r>
              <a:r>
                <a:rPr lang="en-US" altLang="ko-KR" sz="2000" dirty="0">
                  <a:ea typeface="Nanum Gothic Ultra-Bold"/>
                </a:rPr>
                <a:t>AI</a:t>
              </a:r>
              <a:r>
                <a:rPr lang="ko-KR" altLang="en-US" sz="2000" dirty="0">
                  <a:ea typeface="Nanum Gothic Ultra-Bold"/>
                </a:rPr>
                <a:t>로 변환</a:t>
              </a:r>
              <a:endParaRPr lang="en-US" altLang="ko-KR" sz="2000" dirty="0">
                <a:ea typeface="Nanum Gothic Ultra-Bold"/>
              </a:endParaRPr>
            </a:p>
            <a:p>
              <a:pPr>
                <a:lnSpc>
                  <a:spcPts val="3499"/>
                </a:lnSpc>
              </a:pPr>
              <a:r>
                <a:rPr lang="en-US" altLang="ko-KR" sz="2000" dirty="0">
                  <a:ea typeface="Nanum Gothic Ultra-Bold"/>
                </a:rPr>
                <a:t>	-</a:t>
              </a:r>
              <a:r>
                <a:rPr lang="ko-KR" altLang="en-US" sz="2000" dirty="0">
                  <a:ea typeface="Nanum Gothic Ultra-Bold"/>
                </a:rPr>
                <a:t> 유저 각각의 </a:t>
              </a:r>
              <a:r>
                <a:rPr lang="en-US" altLang="ko-KR" sz="2000" dirty="0">
                  <a:ea typeface="Nanum Gothic Ultra-Bold"/>
                </a:rPr>
                <a:t>MBTI</a:t>
              </a:r>
              <a:r>
                <a:rPr lang="ko-KR" altLang="en-US" sz="2000" dirty="0">
                  <a:ea typeface="Nanum Gothic Ultra-Bold"/>
                </a:rPr>
                <a:t>성격유형을 통해 데이트 매칭</a:t>
              </a:r>
              <a:endParaRPr lang="en-US" altLang="ko-KR" sz="2000" dirty="0">
                <a:ea typeface="Nanum Gothic Ultra-Bold"/>
              </a:endParaRPr>
            </a:p>
            <a:p>
              <a:pPr>
                <a:lnSpc>
                  <a:spcPts val="3499"/>
                </a:lnSpc>
              </a:pPr>
              <a:r>
                <a:rPr lang="en-US" altLang="ko-KR" sz="2000" dirty="0">
                  <a:ea typeface="Nanum Gothic Ultra-Bold"/>
                </a:rPr>
                <a:t>	- </a:t>
              </a:r>
              <a:r>
                <a:rPr lang="ko-KR" altLang="en-US" sz="2000" dirty="0">
                  <a:ea typeface="Nanum Gothic Ultra-Bold"/>
                </a:rPr>
                <a:t>데이트 장소를 추천해주는 기능 제공</a:t>
              </a:r>
              <a:endParaRPr lang="en-US" altLang="ko-KR" sz="2000" dirty="0">
                <a:ea typeface="Nanum Gothic Ultra-Bold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8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0">
            <a:extLst>
              <a:ext uri="{FF2B5EF4-FFF2-40B4-BE49-F238E27FC236}">
                <a16:creationId xmlns:a16="http://schemas.microsoft.com/office/drawing/2014/main" id="{75476D76-011A-F681-1F6C-13C2AB543C50}"/>
              </a:ext>
            </a:extLst>
          </p:cNvPr>
          <p:cNvSpPr/>
          <p:nvPr/>
        </p:nvSpPr>
        <p:spPr>
          <a:xfrm>
            <a:off x="609600" y="343833"/>
            <a:ext cx="9250266" cy="9599333"/>
          </a:xfrm>
          <a:custGeom>
            <a:avLst/>
            <a:gdLst/>
            <a:ahLst/>
            <a:cxnLst/>
            <a:rect l="l" t="t" r="r" b="b"/>
            <a:pathLst>
              <a:path w="2501465" h="2595860">
                <a:moveTo>
                  <a:pt x="0" y="0"/>
                </a:moveTo>
                <a:lnTo>
                  <a:pt x="2501465" y="0"/>
                </a:lnTo>
                <a:lnTo>
                  <a:pt x="2501465" y="2595860"/>
                </a:lnTo>
                <a:lnTo>
                  <a:pt x="0" y="259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2"/>
          <p:cNvSpPr txBox="1"/>
          <p:nvPr/>
        </p:nvSpPr>
        <p:spPr>
          <a:xfrm>
            <a:off x="10567570" y="3557588"/>
            <a:ext cx="6354795" cy="238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Aft>
                <a:spcPts val="1800"/>
              </a:spcAft>
            </a:pPr>
            <a:r>
              <a:rPr lang="ko-KR" altLang="en-US" sz="6999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데이트 </a:t>
            </a:r>
            <a:r>
              <a:rPr lang="ko-KR" altLang="en-US" sz="6999" b="1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웹・앱</a:t>
            </a:r>
            <a:endParaRPr lang="en-US" altLang="ko-KR" sz="6999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spcAft>
                <a:spcPts val="1800"/>
              </a:spcAft>
            </a:pPr>
            <a:r>
              <a:rPr lang="ko-KR" altLang="en-US" sz="6999" b="1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요구사항</a:t>
            </a:r>
            <a:endParaRPr lang="en-US" sz="6999" b="1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475090" y="3174952"/>
            <a:ext cx="813673" cy="677568"/>
          </a:xfrm>
          <a:custGeom>
            <a:avLst/>
            <a:gdLst/>
            <a:ahLst/>
            <a:cxnLst/>
            <a:rect l="l" t="t" r="r" b="b"/>
            <a:pathLst>
              <a:path w="813673" h="677568">
                <a:moveTo>
                  <a:pt x="0" y="0"/>
                </a:moveTo>
                <a:lnTo>
                  <a:pt x="813674" y="0"/>
                </a:lnTo>
                <a:lnTo>
                  <a:pt x="813674" y="677568"/>
                </a:lnTo>
                <a:lnTo>
                  <a:pt x="0" y="677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5847744" y="3174952"/>
            <a:ext cx="813673" cy="677568"/>
          </a:xfrm>
          <a:custGeom>
            <a:avLst/>
            <a:gdLst/>
            <a:ahLst/>
            <a:cxnLst/>
            <a:rect l="l" t="t" r="r" b="b"/>
            <a:pathLst>
              <a:path w="813673" h="677568">
                <a:moveTo>
                  <a:pt x="0" y="0"/>
                </a:moveTo>
                <a:lnTo>
                  <a:pt x="813673" y="0"/>
                </a:lnTo>
                <a:lnTo>
                  <a:pt x="813673" y="677568"/>
                </a:lnTo>
                <a:lnTo>
                  <a:pt x="0" y="677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6661417" y="2476500"/>
            <a:ext cx="813673" cy="677568"/>
          </a:xfrm>
          <a:custGeom>
            <a:avLst/>
            <a:gdLst/>
            <a:ahLst/>
            <a:cxnLst/>
            <a:rect l="l" t="t" r="r" b="b"/>
            <a:pathLst>
              <a:path w="813673" h="677568">
                <a:moveTo>
                  <a:pt x="0" y="0"/>
                </a:moveTo>
                <a:lnTo>
                  <a:pt x="813674" y="0"/>
                </a:lnTo>
                <a:lnTo>
                  <a:pt x="813674" y="677568"/>
                </a:lnTo>
                <a:lnTo>
                  <a:pt x="0" y="6775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8316472" y="2476500"/>
            <a:ext cx="813673" cy="677568"/>
          </a:xfrm>
          <a:custGeom>
            <a:avLst/>
            <a:gdLst/>
            <a:ahLst/>
            <a:cxnLst/>
            <a:rect l="l" t="t" r="r" b="b"/>
            <a:pathLst>
              <a:path w="813673" h="677568">
                <a:moveTo>
                  <a:pt x="0" y="0"/>
                </a:moveTo>
                <a:lnTo>
                  <a:pt x="813673" y="0"/>
                </a:lnTo>
                <a:lnTo>
                  <a:pt x="813673" y="677568"/>
                </a:lnTo>
                <a:lnTo>
                  <a:pt x="0" y="677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37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9">
            <a:extLst>
              <a:ext uri="{FF2B5EF4-FFF2-40B4-BE49-F238E27FC236}">
                <a16:creationId xmlns:a16="http://schemas.microsoft.com/office/drawing/2014/main" id="{CD29AF5D-0127-8CAA-E0E4-F6153C059585}"/>
              </a:ext>
            </a:extLst>
          </p:cNvPr>
          <p:cNvSpPr/>
          <p:nvPr/>
        </p:nvSpPr>
        <p:spPr>
          <a:xfrm>
            <a:off x="1447800" y="3598063"/>
            <a:ext cx="3483514" cy="1260399"/>
          </a:xfrm>
          <a:custGeom>
            <a:avLst/>
            <a:gdLst/>
            <a:ahLst/>
            <a:cxnLst/>
            <a:rect l="l" t="t" r="r" b="b"/>
            <a:pathLst>
              <a:path w="3483514" h="1260399">
                <a:moveTo>
                  <a:pt x="0" y="0"/>
                </a:moveTo>
                <a:lnTo>
                  <a:pt x="3483514" y="0"/>
                </a:lnTo>
                <a:lnTo>
                  <a:pt x="3483514" y="1260398"/>
                </a:lnTo>
                <a:lnTo>
                  <a:pt x="0" y="1260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F1BD6254-DEAE-5BFB-022F-4FB81CA63FBD}"/>
              </a:ext>
            </a:extLst>
          </p:cNvPr>
          <p:cNvSpPr/>
          <p:nvPr/>
        </p:nvSpPr>
        <p:spPr>
          <a:xfrm>
            <a:off x="1905000" y="5642455"/>
            <a:ext cx="3483514" cy="1260399"/>
          </a:xfrm>
          <a:custGeom>
            <a:avLst/>
            <a:gdLst/>
            <a:ahLst/>
            <a:cxnLst/>
            <a:rect l="l" t="t" r="r" b="b"/>
            <a:pathLst>
              <a:path w="3483514" h="1260399">
                <a:moveTo>
                  <a:pt x="0" y="0"/>
                </a:moveTo>
                <a:lnTo>
                  <a:pt x="3483514" y="0"/>
                </a:lnTo>
                <a:lnTo>
                  <a:pt x="3483514" y="1260398"/>
                </a:lnTo>
                <a:lnTo>
                  <a:pt x="0" y="1260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9">
            <a:extLst>
              <a:ext uri="{FF2B5EF4-FFF2-40B4-BE49-F238E27FC236}">
                <a16:creationId xmlns:a16="http://schemas.microsoft.com/office/drawing/2014/main" id="{604166F6-278A-B38B-1D98-66003225174E}"/>
              </a:ext>
            </a:extLst>
          </p:cNvPr>
          <p:cNvSpPr/>
          <p:nvPr/>
        </p:nvSpPr>
        <p:spPr>
          <a:xfrm>
            <a:off x="2286000" y="7686847"/>
            <a:ext cx="3483514" cy="1260399"/>
          </a:xfrm>
          <a:custGeom>
            <a:avLst/>
            <a:gdLst/>
            <a:ahLst/>
            <a:cxnLst/>
            <a:rect l="l" t="t" r="r" b="b"/>
            <a:pathLst>
              <a:path w="3483514" h="1260399">
                <a:moveTo>
                  <a:pt x="0" y="0"/>
                </a:moveTo>
                <a:lnTo>
                  <a:pt x="3483514" y="0"/>
                </a:lnTo>
                <a:lnTo>
                  <a:pt x="3483514" y="1260398"/>
                </a:lnTo>
                <a:lnTo>
                  <a:pt x="0" y="1260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8106CC7C-43CD-433F-F7B6-31F2817572D3}"/>
              </a:ext>
            </a:extLst>
          </p:cNvPr>
          <p:cNvSpPr/>
          <p:nvPr/>
        </p:nvSpPr>
        <p:spPr>
          <a:xfrm>
            <a:off x="1012286" y="1553671"/>
            <a:ext cx="3483514" cy="1260399"/>
          </a:xfrm>
          <a:custGeom>
            <a:avLst/>
            <a:gdLst/>
            <a:ahLst/>
            <a:cxnLst/>
            <a:rect l="l" t="t" r="r" b="b"/>
            <a:pathLst>
              <a:path w="3483514" h="1260399">
                <a:moveTo>
                  <a:pt x="0" y="0"/>
                </a:moveTo>
                <a:lnTo>
                  <a:pt x="3483514" y="0"/>
                </a:lnTo>
                <a:lnTo>
                  <a:pt x="3483514" y="1260398"/>
                </a:lnTo>
                <a:lnTo>
                  <a:pt x="0" y="1260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4" name="TextBox 4">
            <a:extLst>
              <a:ext uri="{FF2B5EF4-FFF2-40B4-BE49-F238E27FC236}">
                <a16:creationId xmlns:a16="http://schemas.microsoft.com/office/drawing/2014/main" id="{6E670CE6-C041-FCC3-81BE-234A6B982094}"/>
              </a:ext>
            </a:extLst>
          </p:cNvPr>
          <p:cNvSpPr txBox="1"/>
          <p:nvPr/>
        </p:nvSpPr>
        <p:spPr>
          <a:xfrm>
            <a:off x="4191000" y="1159216"/>
            <a:ext cx="8503917" cy="1317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3000" u="sng" dirty="0">
                <a:ea typeface="Nanum Gothic Ultra-Bold"/>
              </a:rPr>
              <a:t>프로필 관리</a:t>
            </a:r>
            <a:endParaRPr lang="en-US" altLang="ko-KR" sz="3000" u="sng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	-</a:t>
            </a:r>
            <a:r>
              <a:rPr lang="ko-KR" altLang="en-US" sz="2499" dirty="0">
                <a:ea typeface="Nanum Gothic Ultra-Bold"/>
              </a:rPr>
              <a:t> 유저는 개인 프로필을 생성하고 관리할 수 있음</a:t>
            </a:r>
            <a:endParaRPr lang="en-US" altLang="ko-KR" sz="2499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	-</a:t>
            </a:r>
            <a:r>
              <a:rPr lang="ko-KR" altLang="en-US" sz="2499" dirty="0">
                <a:ea typeface="Nanum Gothic Ultra-Bold"/>
              </a:rPr>
              <a:t> 학교명</a:t>
            </a:r>
            <a:r>
              <a:rPr lang="en-US" altLang="ko-KR" sz="2499" dirty="0">
                <a:ea typeface="Nanum Gothic Ultra-Bold"/>
              </a:rPr>
              <a:t>,</a:t>
            </a:r>
            <a:r>
              <a:rPr lang="ko-KR" altLang="en-US" sz="2499" dirty="0">
                <a:ea typeface="Nanum Gothic Ultra-Bold"/>
              </a:rPr>
              <a:t> 학과</a:t>
            </a:r>
            <a:r>
              <a:rPr lang="en-US" altLang="ko-KR" sz="2499" dirty="0">
                <a:ea typeface="Nanum Gothic Ultra-Bold"/>
              </a:rPr>
              <a:t>,</a:t>
            </a:r>
            <a:r>
              <a:rPr lang="ko-KR" altLang="en-US" sz="2499" dirty="0">
                <a:ea typeface="Nanum Gothic Ultra-Bold"/>
              </a:rPr>
              <a:t> 나이</a:t>
            </a:r>
            <a:r>
              <a:rPr lang="en-US" altLang="ko-KR" sz="2499" dirty="0">
                <a:ea typeface="Nanum Gothic Ultra-Bold"/>
              </a:rPr>
              <a:t>,</a:t>
            </a:r>
            <a:r>
              <a:rPr lang="ko-KR" altLang="en-US" sz="2499" dirty="0">
                <a:ea typeface="Nanum Gothic Ultra-Bold"/>
              </a:rPr>
              <a:t> 취미</a:t>
            </a:r>
            <a:r>
              <a:rPr lang="en-US" altLang="ko-KR" sz="2499" dirty="0">
                <a:ea typeface="Nanum Gothic Ultra-Bold"/>
              </a:rPr>
              <a:t>,</a:t>
            </a:r>
            <a:r>
              <a:rPr lang="ko-KR" altLang="en-US" sz="2499" dirty="0">
                <a:ea typeface="Nanum Gothic Ultra-Bold"/>
              </a:rPr>
              <a:t> </a:t>
            </a:r>
            <a:r>
              <a:rPr lang="en-US" altLang="ko-KR" sz="2499" dirty="0">
                <a:ea typeface="Nanum Gothic Ultra-Bold"/>
              </a:rPr>
              <a:t>MBTI</a:t>
            </a:r>
            <a:r>
              <a:rPr lang="ko-KR" altLang="en-US" sz="2499" dirty="0">
                <a:ea typeface="Nanum Gothic Ultra-Bold"/>
              </a:rPr>
              <a:t>등의 정보 추가 가능</a:t>
            </a:r>
            <a:endParaRPr lang="en-US" altLang="ko-KR" sz="2499" dirty="0">
              <a:ea typeface="Nanum Gothic Ultra-Bold"/>
            </a:endParaRPr>
          </a:p>
        </p:txBody>
      </p:sp>
      <p:sp>
        <p:nvSpPr>
          <p:cNvPr id="82" name="TextBox 4">
            <a:extLst>
              <a:ext uri="{FF2B5EF4-FFF2-40B4-BE49-F238E27FC236}">
                <a16:creationId xmlns:a16="http://schemas.microsoft.com/office/drawing/2014/main" id="{3F852DBC-177A-EF6C-CD9C-DDDB4E5AA0CA}"/>
              </a:ext>
            </a:extLst>
          </p:cNvPr>
          <p:cNvSpPr txBox="1"/>
          <p:nvPr/>
        </p:nvSpPr>
        <p:spPr>
          <a:xfrm>
            <a:off x="4572000" y="3208257"/>
            <a:ext cx="8305800" cy="868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3000" u="sng" dirty="0">
                <a:ea typeface="Nanum Gothic Ultra-Bold"/>
              </a:rPr>
              <a:t>채팅 기능</a:t>
            </a:r>
            <a:endParaRPr lang="en-US" altLang="ko-KR" sz="3000" u="sng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	-</a:t>
            </a:r>
            <a:r>
              <a:rPr lang="ko-KR" altLang="en-US" sz="2499" dirty="0">
                <a:ea typeface="Nanum Gothic Ultra-Bold"/>
              </a:rPr>
              <a:t> 유저끼리 서로 텍스트</a:t>
            </a:r>
            <a:r>
              <a:rPr lang="en-US" altLang="ko-KR" sz="2499" dirty="0">
                <a:ea typeface="Nanum Gothic Ultra-Bold"/>
              </a:rPr>
              <a:t>,</a:t>
            </a:r>
            <a:r>
              <a:rPr lang="ko-KR" altLang="en-US" sz="2499" dirty="0">
                <a:ea typeface="Nanum Gothic Ultra-Bold"/>
              </a:rPr>
              <a:t> 이미지를 주고 받을 수 있음</a:t>
            </a:r>
            <a:endParaRPr lang="en-US" altLang="ko-KR" sz="2499" dirty="0">
              <a:ea typeface="Nanum Gothic Ultra-Bold"/>
            </a:endParaRPr>
          </a:p>
        </p:txBody>
      </p:sp>
      <p:sp>
        <p:nvSpPr>
          <p:cNvPr id="83" name="TextBox 4">
            <a:extLst>
              <a:ext uri="{FF2B5EF4-FFF2-40B4-BE49-F238E27FC236}">
                <a16:creationId xmlns:a16="http://schemas.microsoft.com/office/drawing/2014/main" id="{CECA0972-F4D9-203B-CCBD-8F9A56833372}"/>
              </a:ext>
            </a:extLst>
          </p:cNvPr>
          <p:cNvSpPr txBox="1"/>
          <p:nvPr/>
        </p:nvSpPr>
        <p:spPr>
          <a:xfrm>
            <a:off x="5029200" y="5274016"/>
            <a:ext cx="10667998" cy="1317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3000" u="sng" dirty="0">
                <a:ea typeface="Nanum Gothic Ultra-Bold"/>
              </a:rPr>
              <a:t>매칭 기능</a:t>
            </a:r>
            <a:endParaRPr lang="en-US" altLang="ko-KR" sz="3000" u="sng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	-</a:t>
            </a:r>
            <a:r>
              <a:rPr lang="ko-KR" altLang="en-US" sz="2499" dirty="0">
                <a:ea typeface="Nanum Gothic Ultra-Bold"/>
              </a:rPr>
              <a:t> 유저가 원하는 조건에 맞는 다른 유저를 선택 할 수 있음</a:t>
            </a:r>
            <a:endParaRPr lang="en-US" altLang="ko-KR" sz="2499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	-</a:t>
            </a:r>
            <a:r>
              <a:rPr lang="ko-KR" altLang="en-US" sz="2499" dirty="0">
                <a:ea typeface="Nanum Gothic Ultra-Bold"/>
              </a:rPr>
              <a:t> 유저는 데이트를 제안하고 다른 유저는 수락 및 거절 가능</a:t>
            </a:r>
            <a:endParaRPr lang="en-US" altLang="ko-KR" sz="2499" dirty="0">
              <a:ea typeface="Nanum Gothic Ultra-Bold"/>
            </a:endParaRPr>
          </a:p>
        </p:txBody>
      </p:sp>
      <p:sp>
        <p:nvSpPr>
          <p:cNvPr id="87" name="TextBox 4">
            <a:extLst>
              <a:ext uri="{FF2B5EF4-FFF2-40B4-BE49-F238E27FC236}">
                <a16:creationId xmlns:a16="http://schemas.microsoft.com/office/drawing/2014/main" id="{403F08F5-54D5-A762-F529-2E9F170258FE}"/>
              </a:ext>
            </a:extLst>
          </p:cNvPr>
          <p:cNvSpPr txBox="1"/>
          <p:nvPr/>
        </p:nvSpPr>
        <p:spPr>
          <a:xfrm>
            <a:off x="5410200" y="7323057"/>
            <a:ext cx="9047020" cy="868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3000" u="sng" dirty="0">
                <a:ea typeface="Nanum Gothic Ultra-Bold"/>
              </a:rPr>
              <a:t>데이트장소 추천 기능</a:t>
            </a:r>
            <a:endParaRPr lang="en-US" altLang="ko-KR" sz="3000" u="sng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	-</a:t>
            </a:r>
            <a:r>
              <a:rPr lang="ko-KR" altLang="en-US" sz="2499" dirty="0">
                <a:ea typeface="Nanum Gothic Ultra-Bold"/>
              </a:rPr>
              <a:t> 유저의 대학정보를 통해 해당 지역의 데이트장소 추천해 줌</a:t>
            </a:r>
            <a:endParaRPr lang="en-US" altLang="ko-KR" sz="2499" dirty="0">
              <a:ea typeface="Nanum Gothic Ultra-Bol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8FBA655-5809-07D2-8B25-ABFB54F3A9AB}"/>
              </a:ext>
            </a:extLst>
          </p:cNvPr>
          <p:cNvGrpSpPr/>
          <p:nvPr/>
        </p:nvGrpSpPr>
        <p:grpSpPr>
          <a:xfrm>
            <a:off x="-27710" y="-57150"/>
            <a:ext cx="5026300" cy="10401300"/>
            <a:chOff x="-27710" y="-57150"/>
            <a:chExt cx="5026300" cy="104013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1206F51-5F2A-DC49-149C-B33DE55DFAE8}"/>
                </a:ext>
              </a:extLst>
            </p:cNvPr>
            <p:cNvSpPr/>
            <p:nvPr/>
          </p:nvSpPr>
          <p:spPr>
            <a:xfrm>
              <a:off x="-27710" y="-57150"/>
              <a:ext cx="2847109" cy="10401300"/>
            </a:xfrm>
            <a:prstGeom prst="rect">
              <a:avLst/>
            </a:prstGeom>
            <a:solidFill>
              <a:srgbClr val="F9D6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직각 삼각형[R] 16">
              <a:extLst>
                <a:ext uri="{FF2B5EF4-FFF2-40B4-BE49-F238E27FC236}">
                  <a16:creationId xmlns:a16="http://schemas.microsoft.com/office/drawing/2014/main" id="{25119BBA-80AC-E51D-E332-6D88F6D494BC}"/>
                </a:ext>
              </a:extLst>
            </p:cNvPr>
            <p:cNvSpPr/>
            <p:nvPr/>
          </p:nvSpPr>
          <p:spPr>
            <a:xfrm>
              <a:off x="2819399" y="-57150"/>
              <a:ext cx="2179191" cy="10401300"/>
            </a:xfrm>
            <a:prstGeom prst="rtTriangle">
              <a:avLst/>
            </a:prstGeom>
            <a:solidFill>
              <a:srgbClr val="F9D6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" name="TextBox 3">
            <a:extLst>
              <a:ext uri="{FF2B5EF4-FFF2-40B4-BE49-F238E27FC236}">
                <a16:creationId xmlns:a16="http://schemas.microsoft.com/office/drawing/2014/main" id="{B8A10239-DC6B-7FF0-0C8C-801D58DA1879}"/>
              </a:ext>
            </a:extLst>
          </p:cNvPr>
          <p:cNvSpPr txBox="1"/>
          <p:nvPr/>
        </p:nvSpPr>
        <p:spPr>
          <a:xfrm>
            <a:off x="815404" y="7686847"/>
            <a:ext cx="2636391" cy="2117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ko-KR" altLang="en-US" sz="6999" dirty="0">
                <a:solidFill>
                  <a:srgbClr val="000000"/>
                </a:solidFill>
                <a:ea typeface="Nanum Gothic Ultra-Bold"/>
              </a:rPr>
              <a:t>기능적</a:t>
            </a:r>
            <a:endParaRPr lang="en-US" altLang="ko-KR" sz="6999" dirty="0">
              <a:solidFill>
                <a:srgbClr val="000000"/>
              </a:solidFill>
              <a:ea typeface="Nanum Gothic Ultra-Bold"/>
            </a:endParaRPr>
          </a:p>
          <a:p>
            <a:pPr algn="ctr">
              <a:lnSpc>
                <a:spcPts val="8399"/>
              </a:lnSpc>
            </a:pPr>
            <a:r>
              <a:rPr lang="ko-KR" altLang="en-US" sz="6999" dirty="0">
                <a:solidFill>
                  <a:srgbClr val="000000"/>
                </a:solidFill>
                <a:ea typeface="Nanum Gothic Ultra-Bold"/>
              </a:rPr>
              <a:t>관점</a:t>
            </a:r>
            <a:endParaRPr lang="en-US" sz="6999" dirty="0">
              <a:solidFill>
                <a:srgbClr val="000000"/>
              </a:solidFill>
              <a:ea typeface="Nanum Gothic Ultra-Bold"/>
            </a:endParaRP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795CCA62-6E56-94F4-4571-A0D4B9590E60}"/>
              </a:ext>
            </a:extLst>
          </p:cNvPr>
          <p:cNvSpPr/>
          <p:nvPr/>
        </p:nvSpPr>
        <p:spPr>
          <a:xfrm>
            <a:off x="16340857" y="-10392"/>
            <a:ext cx="1947144" cy="10297391"/>
          </a:xfrm>
          <a:custGeom>
            <a:avLst/>
            <a:gdLst/>
            <a:ahLst/>
            <a:cxnLst/>
            <a:rect l="l" t="t" r="r" b="b"/>
            <a:pathLst>
              <a:path w="1968313" h="10409345">
                <a:moveTo>
                  <a:pt x="0" y="0"/>
                </a:moveTo>
                <a:lnTo>
                  <a:pt x="1968313" y="0"/>
                </a:lnTo>
                <a:lnTo>
                  <a:pt x="1968313" y="10409346"/>
                </a:lnTo>
                <a:lnTo>
                  <a:pt x="0" y="104093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A1DB2858-ADB6-09D7-010F-36A0F3F77DAF}"/>
              </a:ext>
            </a:extLst>
          </p:cNvPr>
          <p:cNvSpPr/>
          <p:nvPr/>
        </p:nvSpPr>
        <p:spPr>
          <a:xfrm>
            <a:off x="1925801" y="2917684"/>
            <a:ext cx="813673" cy="677568"/>
          </a:xfrm>
          <a:custGeom>
            <a:avLst/>
            <a:gdLst/>
            <a:ahLst/>
            <a:cxnLst/>
            <a:rect l="l" t="t" r="r" b="b"/>
            <a:pathLst>
              <a:path w="813673" h="677568">
                <a:moveTo>
                  <a:pt x="0" y="0"/>
                </a:moveTo>
                <a:lnTo>
                  <a:pt x="813673" y="0"/>
                </a:lnTo>
                <a:lnTo>
                  <a:pt x="813673" y="677568"/>
                </a:lnTo>
                <a:lnTo>
                  <a:pt x="0" y="677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15">
            <a:extLst>
              <a:ext uri="{FF2B5EF4-FFF2-40B4-BE49-F238E27FC236}">
                <a16:creationId xmlns:a16="http://schemas.microsoft.com/office/drawing/2014/main" id="{8375191F-2104-4C17-C4F3-5F47ECD3DAA6}"/>
              </a:ext>
            </a:extLst>
          </p:cNvPr>
          <p:cNvSpPr/>
          <p:nvPr/>
        </p:nvSpPr>
        <p:spPr>
          <a:xfrm>
            <a:off x="1309587" y="2411275"/>
            <a:ext cx="813673" cy="677568"/>
          </a:xfrm>
          <a:custGeom>
            <a:avLst/>
            <a:gdLst/>
            <a:ahLst/>
            <a:cxnLst/>
            <a:rect l="l" t="t" r="r" b="b"/>
            <a:pathLst>
              <a:path w="813673" h="677568">
                <a:moveTo>
                  <a:pt x="0" y="0"/>
                </a:moveTo>
                <a:lnTo>
                  <a:pt x="813673" y="0"/>
                </a:lnTo>
                <a:lnTo>
                  <a:pt x="813673" y="677568"/>
                </a:lnTo>
                <a:lnTo>
                  <a:pt x="0" y="6775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ECDB44B4-983E-F7FE-EA08-D256A4C86279}"/>
              </a:ext>
            </a:extLst>
          </p:cNvPr>
          <p:cNvSpPr/>
          <p:nvPr/>
        </p:nvSpPr>
        <p:spPr>
          <a:xfrm>
            <a:off x="718969" y="1898123"/>
            <a:ext cx="813673" cy="677568"/>
          </a:xfrm>
          <a:custGeom>
            <a:avLst/>
            <a:gdLst/>
            <a:ahLst/>
            <a:cxnLst/>
            <a:rect l="l" t="t" r="r" b="b"/>
            <a:pathLst>
              <a:path w="813673" h="677568">
                <a:moveTo>
                  <a:pt x="0" y="0"/>
                </a:moveTo>
                <a:lnTo>
                  <a:pt x="813673" y="0"/>
                </a:lnTo>
                <a:lnTo>
                  <a:pt x="813673" y="677568"/>
                </a:lnTo>
                <a:lnTo>
                  <a:pt x="0" y="677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079D0220-CC14-37FB-2D19-E08CF1493A2B}"/>
              </a:ext>
            </a:extLst>
          </p:cNvPr>
          <p:cNvSpPr/>
          <p:nvPr/>
        </p:nvSpPr>
        <p:spPr>
          <a:xfrm>
            <a:off x="64258" y="4609501"/>
            <a:ext cx="3844736" cy="1929359"/>
          </a:xfrm>
          <a:custGeom>
            <a:avLst/>
            <a:gdLst/>
            <a:ahLst/>
            <a:cxnLst/>
            <a:rect l="l" t="t" r="r" b="b"/>
            <a:pathLst>
              <a:path w="2595860" h="1302650">
                <a:moveTo>
                  <a:pt x="0" y="0"/>
                </a:moveTo>
                <a:lnTo>
                  <a:pt x="2595860" y="0"/>
                </a:lnTo>
                <a:lnTo>
                  <a:pt x="2595860" y="1302650"/>
                </a:lnTo>
                <a:lnTo>
                  <a:pt x="0" y="13026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403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5A25EF41-E15A-812D-CC59-0A906231E25A}"/>
              </a:ext>
            </a:extLst>
          </p:cNvPr>
          <p:cNvSpPr txBox="1"/>
          <p:nvPr/>
        </p:nvSpPr>
        <p:spPr>
          <a:xfrm>
            <a:off x="4191000" y="1516537"/>
            <a:ext cx="8503917" cy="1317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3000" u="sng" dirty="0">
                <a:ea typeface="Nanum Gothic Ultra-Bold"/>
              </a:rPr>
              <a:t>보안 관점</a:t>
            </a:r>
            <a:endParaRPr lang="en-US" altLang="ko-KR" sz="3000" u="sng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	-</a:t>
            </a:r>
            <a:r>
              <a:rPr lang="ko-KR" altLang="en-US" sz="2499" dirty="0">
                <a:ea typeface="Nanum Gothic Ultra-Bold"/>
              </a:rPr>
              <a:t> 유저 데이터는 안전하게 저장되어야 함 </a:t>
            </a:r>
            <a:r>
              <a:rPr lang="en-US" altLang="ko-KR" sz="2499" dirty="0">
                <a:ea typeface="Nanum Gothic Ultra-Bold"/>
              </a:rPr>
              <a:t>(</a:t>
            </a:r>
            <a:r>
              <a:rPr lang="ko-KR" altLang="en-US" sz="2499" dirty="0">
                <a:ea typeface="Nanum Gothic Ultra-Bold"/>
              </a:rPr>
              <a:t>암호화</a:t>
            </a:r>
            <a:r>
              <a:rPr lang="en-US" altLang="ko-KR" sz="2499" dirty="0">
                <a:ea typeface="Nanum Gothic Ultra-Bold"/>
              </a:rPr>
              <a:t>)</a:t>
            </a: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	-</a:t>
            </a:r>
            <a:r>
              <a:rPr lang="ko-KR" altLang="en-US" sz="2499" dirty="0">
                <a:ea typeface="Nanum Gothic Ultra-Bold"/>
              </a:rPr>
              <a:t> 대학 인증을 할 수 있는 시스템이 구현되어야 함</a:t>
            </a:r>
            <a:endParaRPr lang="en-US" altLang="ko-KR" sz="2499" dirty="0">
              <a:ea typeface="Nanum Gothic Ultra-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A2F5899-3B3F-3C1A-F90F-B088828A908E}"/>
              </a:ext>
            </a:extLst>
          </p:cNvPr>
          <p:cNvSpPr txBox="1"/>
          <p:nvPr/>
        </p:nvSpPr>
        <p:spPr>
          <a:xfrm>
            <a:off x="4855178" y="4229100"/>
            <a:ext cx="8305800" cy="1317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3000" u="sng" dirty="0">
                <a:ea typeface="Nanum Gothic Ultra-Bold"/>
              </a:rPr>
              <a:t>이용성 측면</a:t>
            </a:r>
            <a:endParaRPr lang="en-US" altLang="ko-KR" sz="3000" u="sng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	-</a:t>
            </a:r>
            <a:r>
              <a:rPr lang="ko-KR" altLang="en-US" sz="2499" dirty="0">
                <a:ea typeface="Nanum Gothic Ultra-Bold"/>
              </a:rPr>
              <a:t> </a:t>
            </a:r>
            <a:r>
              <a:rPr lang="en-US" altLang="ko-KR" sz="2499" dirty="0">
                <a:ea typeface="Nanum Gothic Ultra-Bold"/>
              </a:rPr>
              <a:t>UI</a:t>
            </a:r>
            <a:r>
              <a:rPr lang="ko-KR" altLang="en-US" sz="2499" dirty="0">
                <a:ea typeface="Nanum Gothic Ultra-Bold"/>
              </a:rPr>
              <a:t>는 직관적이고 사용하기 쉽도록 해야 함</a:t>
            </a:r>
            <a:endParaRPr lang="en-US" altLang="ko-KR" sz="2499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	-</a:t>
            </a:r>
            <a:r>
              <a:rPr lang="ko-KR" altLang="en-US" sz="2499" dirty="0">
                <a:ea typeface="Nanum Gothic Ultra-Bold"/>
              </a:rPr>
              <a:t> 다양한 기기에서 일관된 </a:t>
            </a:r>
            <a:r>
              <a:rPr lang="en-US" altLang="ko-KR" sz="2499" dirty="0">
                <a:ea typeface="Nanum Gothic Ultra-Bold"/>
              </a:rPr>
              <a:t>UX </a:t>
            </a:r>
            <a:r>
              <a:rPr lang="ko-KR" altLang="en-US" sz="2499" dirty="0">
                <a:ea typeface="Nanum Gothic Ultra-Bold"/>
              </a:rPr>
              <a:t>제공하도록 해야 함</a:t>
            </a:r>
            <a:endParaRPr lang="en-US" altLang="ko-KR" sz="2499" dirty="0">
              <a:ea typeface="Nanum Gothic Ultra-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5140B-138B-877A-A9CD-881E75C1CD9E}"/>
              </a:ext>
            </a:extLst>
          </p:cNvPr>
          <p:cNvSpPr txBox="1"/>
          <p:nvPr/>
        </p:nvSpPr>
        <p:spPr>
          <a:xfrm>
            <a:off x="5334000" y="7026616"/>
            <a:ext cx="10667998" cy="1317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3000" u="sng" dirty="0">
                <a:ea typeface="Nanum Gothic Ultra-Bold"/>
              </a:rPr>
              <a:t>신뢰성 측면</a:t>
            </a:r>
            <a:endParaRPr lang="en-US" altLang="ko-KR" sz="3000" u="sng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	-</a:t>
            </a:r>
            <a:r>
              <a:rPr lang="ko-KR" altLang="en-US" sz="2499" dirty="0">
                <a:ea typeface="Nanum Gothic Ultra-Bold"/>
              </a:rPr>
              <a:t> 시스템은 안정적으로 동작해야 함</a:t>
            </a:r>
            <a:endParaRPr lang="en-US" altLang="ko-KR" sz="2499" dirty="0">
              <a:ea typeface="Nanum Gothic Ultra-Bold"/>
            </a:endParaRPr>
          </a:p>
          <a:p>
            <a:pPr>
              <a:lnSpc>
                <a:spcPts val="3499"/>
              </a:lnSpc>
            </a:pPr>
            <a:r>
              <a:rPr lang="en-US" altLang="ko-KR" sz="2499" dirty="0">
                <a:ea typeface="Nanum Gothic Ultra-Bold"/>
              </a:rPr>
              <a:t>	-</a:t>
            </a:r>
            <a:r>
              <a:rPr lang="ko-KR" altLang="en-US" sz="2499" dirty="0">
                <a:ea typeface="Nanum Gothic Ultra-Bold"/>
              </a:rPr>
              <a:t> 서버 문제 같은 것에 대한 대비책이 마련되어야 함</a:t>
            </a:r>
            <a:endParaRPr lang="en-US" altLang="ko-KR" sz="2499" dirty="0">
              <a:ea typeface="Nanum Gothic Ultra-Bold"/>
            </a:endParaRPr>
          </a:p>
        </p:txBody>
      </p:sp>
      <p:sp>
        <p:nvSpPr>
          <p:cNvPr id="6" name="Freeform 19">
            <a:extLst>
              <a:ext uri="{FF2B5EF4-FFF2-40B4-BE49-F238E27FC236}">
                <a16:creationId xmlns:a16="http://schemas.microsoft.com/office/drawing/2014/main" id="{D9628566-4AE0-A3D7-2981-A115E4717CE4}"/>
              </a:ext>
            </a:extLst>
          </p:cNvPr>
          <p:cNvSpPr/>
          <p:nvPr/>
        </p:nvSpPr>
        <p:spPr>
          <a:xfrm>
            <a:off x="1066800" y="1866900"/>
            <a:ext cx="3483514" cy="1260399"/>
          </a:xfrm>
          <a:custGeom>
            <a:avLst/>
            <a:gdLst/>
            <a:ahLst/>
            <a:cxnLst/>
            <a:rect l="l" t="t" r="r" b="b"/>
            <a:pathLst>
              <a:path w="3483514" h="1260399">
                <a:moveTo>
                  <a:pt x="0" y="0"/>
                </a:moveTo>
                <a:lnTo>
                  <a:pt x="3483514" y="0"/>
                </a:lnTo>
                <a:lnTo>
                  <a:pt x="3483514" y="1260398"/>
                </a:lnTo>
                <a:lnTo>
                  <a:pt x="0" y="1260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9FBE6624-FAD1-158A-FA05-56C0D523E7B9}"/>
              </a:ext>
            </a:extLst>
          </p:cNvPr>
          <p:cNvSpPr/>
          <p:nvPr/>
        </p:nvSpPr>
        <p:spPr>
          <a:xfrm>
            <a:off x="1676400" y="4619892"/>
            <a:ext cx="3483514" cy="1260399"/>
          </a:xfrm>
          <a:custGeom>
            <a:avLst/>
            <a:gdLst/>
            <a:ahLst/>
            <a:cxnLst/>
            <a:rect l="l" t="t" r="r" b="b"/>
            <a:pathLst>
              <a:path w="3483514" h="1260399">
                <a:moveTo>
                  <a:pt x="0" y="0"/>
                </a:moveTo>
                <a:lnTo>
                  <a:pt x="3483514" y="0"/>
                </a:lnTo>
                <a:lnTo>
                  <a:pt x="3483514" y="1260398"/>
                </a:lnTo>
                <a:lnTo>
                  <a:pt x="0" y="1260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5F490E97-9D88-BAE0-B125-3753FA72391E}"/>
              </a:ext>
            </a:extLst>
          </p:cNvPr>
          <p:cNvSpPr/>
          <p:nvPr/>
        </p:nvSpPr>
        <p:spPr>
          <a:xfrm>
            <a:off x="2209800" y="7372884"/>
            <a:ext cx="3483514" cy="1260399"/>
          </a:xfrm>
          <a:custGeom>
            <a:avLst/>
            <a:gdLst/>
            <a:ahLst/>
            <a:cxnLst/>
            <a:rect l="l" t="t" r="r" b="b"/>
            <a:pathLst>
              <a:path w="3483514" h="1260399">
                <a:moveTo>
                  <a:pt x="0" y="0"/>
                </a:moveTo>
                <a:lnTo>
                  <a:pt x="3483514" y="0"/>
                </a:lnTo>
                <a:lnTo>
                  <a:pt x="3483514" y="1260398"/>
                </a:lnTo>
                <a:lnTo>
                  <a:pt x="0" y="1260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77BE8E-75AA-6A67-06FC-97A749CAE2EF}"/>
              </a:ext>
            </a:extLst>
          </p:cNvPr>
          <p:cNvGrpSpPr/>
          <p:nvPr/>
        </p:nvGrpSpPr>
        <p:grpSpPr>
          <a:xfrm>
            <a:off x="-27710" y="-57150"/>
            <a:ext cx="5026300" cy="10401300"/>
            <a:chOff x="-27710" y="-57150"/>
            <a:chExt cx="5026300" cy="104013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7D266E2-E2DD-5552-D4D2-4C0675E10C21}"/>
                </a:ext>
              </a:extLst>
            </p:cNvPr>
            <p:cNvSpPr/>
            <p:nvPr/>
          </p:nvSpPr>
          <p:spPr>
            <a:xfrm>
              <a:off x="-27710" y="-57150"/>
              <a:ext cx="2847109" cy="10401300"/>
            </a:xfrm>
            <a:prstGeom prst="rect">
              <a:avLst/>
            </a:prstGeom>
            <a:solidFill>
              <a:srgbClr val="F9D6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각 삼각형[R] 12">
              <a:extLst>
                <a:ext uri="{FF2B5EF4-FFF2-40B4-BE49-F238E27FC236}">
                  <a16:creationId xmlns:a16="http://schemas.microsoft.com/office/drawing/2014/main" id="{6F763041-AF44-8F10-8336-CB3EC7642C06}"/>
                </a:ext>
              </a:extLst>
            </p:cNvPr>
            <p:cNvSpPr/>
            <p:nvPr/>
          </p:nvSpPr>
          <p:spPr>
            <a:xfrm>
              <a:off x="2819399" y="-57150"/>
              <a:ext cx="2179191" cy="10401300"/>
            </a:xfrm>
            <a:prstGeom prst="rtTriangle">
              <a:avLst/>
            </a:prstGeom>
            <a:solidFill>
              <a:srgbClr val="F9D6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AFF3965A-B9D3-8517-2FD6-6B5839CAC614}"/>
              </a:ext>
            </a:extLst>
          </p:cNvPr>
          <p:cNvSpPr txBox="1"/>
          <p:nvPr/>
        </p:nvSpPr>
        <p:spPr>
          <a:xfrm>
            <a:off x="228600" y="7686847"/>
            <a:ext cx="3886200" cy="2117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ko-KR" altLang="en-US" sz="6999" dirty="0">
                <a:solidFill>
                  <a:srgbClr val="000000"/>
                </a:solidFill>
                <a:ea typeface="Nanum Gothic Ultra-Bold"/>
              </a:rPr>
              <a:t>비기능적</a:t>
            </a:r>
            <a:endParaRPr lang="en-US" altLang="ko-KR" sz="6999" dirty="0">
              <a:solidFill>
                <a:srgbClr val="000000"/>
              </a:solidFill>
              <a:ea typeface="Nanum Gothic Ultra-Bold"/>
            </a:endParaRPr>
          </a:p>
          <a:p>
            <a:pPr algn="ctr">
              <a:lnSpc>
                <a:spcPts val="8399"/>
              </a:lnSpc>
            </a:pPr>
            <a:r>
              <a:rPr lang="ko-KR" altLang="en-US" sz="6999" dirty="0">
                <a:solidFill>
                  <a:srgbClr val="000000"/>
                </a:solidFill>
                <a:ea typeface="Nanum Gothic Ultra-Bold"/>
              </a:rPr>
              <a:t>관점</a:t>
            </a:r>
            <a:endParaRPr lang="en-US" sz="6999" dirty="0">
              <a:solidFill>
                <a:srgbClr val="000000"/>
              </a:solidFill>
              <a:ea typeface="Nanum Gothic Ultra-Bold"/>
            </a:endParaRPr>
          </a:p>
        </p:txBody>
      </p:sp>
      <p:sp>
        <p:nvSpPr>
          <p:cNvPr id="15" name="Freeform 30">
            <a:extLst>
              <a:ext uri="{FF2B5EF4-FFF2-40B4-BE49-F238E27FC236}">
                <a16:creationId xmlns:a16="http://schemas.microsoft.com/office/drawing/2014/main" id="{72497091-8AC0-A627-EDFC-B1674DB632AE}"/>
              </a:ext>
            </a:extLst>
          </p:cNvPr>
          <p:cNvSpPr/>
          <p:nvPr/>
        </p:nvSpPr>
        <p:spPr>
          <a:xfrm>
            <a:off x="16337408" y="0"/>
            <a:ext cx="1947144" cy="10297399"/>
          </a:xfrm>
          <a:custGeom>
            <a:avLst/>
            <a:gdLst/>
            <a:ahLst/>
            <a:cxnLst/>
            <a:rect l="l" t="t" r="r" b="b"/>
            <a:pathLst>
              <a:path w="1440940" h="7620356">
                <a:moveTo>
                  <a:pt x="0" y="0"/>
                </a:moveTo>
                <a:lnTo>
                  <a:pt x="1440941" y="0"/>
                </a:lnTo>
                <a:lnTo>
                  <a:pt x="1440941" y="7620356"/>
                </a:lnTo>
                <a:lnTo>
                  <a:pt x="0" y="7620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28D6838D-0FDD-3F24-A7EA-F27BE5B43E24}"/>
              </a:ext>
            </a:extLst>
          </p:cNvPr>
          <p:cNvSpPr/>
          <p:nvPr/>
        </p:nvSpPr>
        <p:spPr>
          <a:xfrm>
            <a:off x="64258" y="4609501"/>
            <a:ext cx="3844736" cy="1929359"/>
          </a:xfrm>
          <a:custGeom>
            <a:avLst/>
            <a:gdLst/>
            <a:ahLst/>
            <a:cxnLst/>
            <a:rect l="l" t="t" r="r" b="b"/>
            <a:pathLst>
              <a:path w="2595860" h="1302650">
                <a:moveTo>
                  <a:pt x="0" y="0"/>
                </a:moveTo>
                <a:lnTo>
                  <a:pt x="2595860" y="0"/>
                </a:lnTo>
                <a:lnTo>
                  <a:pt x="2595860" y="1302650"/>
                </a:lnTo>
                <a:lnTo>
                  <a:pt x="0" y="1302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6F7089EC-9EB2-C3C5-06C0-28C181E0AAC9}"/>
              </a:ext>
            </a:extLst>
          </p:cNvPr>
          <p:cNvSpPr/>
          <p:nvPr/>
        </p:nvSpPr>
        <p:spPr>
          <a:xfrm>
            <a:off x="1925801" y="2917684"/>
            <a:ext cx="813673" cy="677568"/>
          </a:xfrm>
          <a:custGeom>
            <a:avLst/>
            <a:gdLst/>
            <a:ahLst/>
            <a:cxnLst/>
            <a:rect l="l" t="t" r="r" b="b"/>
            <a:pathLst>
              <a:path w="813673" h="677568">
                <a:moveTo>
                  <a:pt x="0" y="0"/>
                </a:moveTo>
                <a:lnTo>
                  <a:pt x="813673" y="0"/>
                </a:lnTo>
                <a:lnTo>
                  <a:pt x="813673" y="677568"/>
                </a:lnTo>
                <a:lnTo>
                  <a:pt x="0" y="6775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F067940A-E08B-DF86-AD6D-4DF956C3353D}"/>
              </a:ext>
            </a:extLst>
          </p:cNvPr>
          <p:cNvSpPr/>
          <p:nvPr/>
        </p:nvSpPr>
        <p:spPr>
          <a:xfrm>
            <a:off x="1309587" y="2411275"/>
            <a:ext cx="813673" cy="677568"/>
          </a:xfrm>
          <a:custGeom>
            <a:avLst/>
            <a:gdLst/>
            <a:ahLst/>
            <a:cxnLst/>
            <a:rect l="l" t="t" r="r" b="b"/>
            <a:pathLst>
              <a:path w="813673" h="677568">
                <a:moveTo>
                  <a:pt x="0" y="0"/>
                </a:moveTo>
                <a:lnTo>
                  <a:pt x="813673" y="0"/>
                </a:lnTo>
                <a:lnTo>
                  <a:pt x="813673" y="677568"/>
                </a:lnTo>
                <a:lnTo>
                  <a:pt x="0" y="677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2276E95D-6EF3-6000-F4F3-72C44197C03E}"/>
              </a:ext>
            </a:extLst>
          </p:cNvPr>
          <p:cNvSpPr/>
          <p:nvPr/>
        </p:nvSpPr>
        <p:spPr>
          <a:xfrm>
            <a:off x="718969" y="1898123"/>
            <a:ext cx="813673" cy="677568"/>
          </a:xfrm>
          <a:custGeom>
            <a:avLst/>
            <a:gdLst/>
            <a:ahLst/>
            <a:cxnLst/>
            <a:rect l="l" t="t" r="r" b="b"/>
            <a:pathLst>
              <a:path w="813673" h="677568">
                <a:moveTo>
                  <a:pt x="0" y="0"/>
                </a:moveTo>
                <a:lnTo>
                  <a:pt x="813673" y="0"/>
                </a:lnTo>
                <a:lnTo>
                  <a:pt x="813673" y="677568"/>
                </a:lnTo>
                <a:lnTo>
                  <a:pt x="0" y="6775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863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634</Words>
  <Application>Microsoft Macintosh PowerPoint</Application>
  <PresentationFormat>사용자 지정</PresentationFormat>
  <Paragraphs>117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Arial</vt:lpstr>
      <vt:lpstr>Nanum Gothic Ultra-Bold</vt:lpstr>
      <vt:lpstr>NanumGothic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대학생을 위한 데이트 웹앱</dc:title>
  <dc:creator>잼</dc:creator>
  <cp:lastModifiedBy>김우곤</cp:lastModifiedBy>
  <cp:revision>41</cp:revision>
  <dcterms:created xsi:type="dcterms:W3CDTF">2006-08-16T00:00:00Z</dcterms:created>
  <dcterms:modified xsi:type="dcterms:W3CDTF">2024-03-11T05:11:42Z</dcterms:modified>
  <dc:identifier>DAF--_mTKxM</dc:identifier>
</cp:coreProperties>
</file>